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58" r:id="rId4"/>
    <p:sldId id="261" r:id="rId5"/>
    <p:sldId id="289" r:id="rId6"/>
    <p:sldId id="290" r:id="rId7"/>
    <p:sldId id="291" r:id="rId8"/>
    <p:sldId id="292" r:id="rId9"/>
    <p:sldId id="260" r:id="rId10"/>
    <p:sldId id="277" r:id="rId11"/>
    <p:sldId id="278" r:id="rId12"/>
    <p:sldId id="262" r:id="rId13"/>
    <p:sldId id="263" r:id="rId14"/>
    <p:sldId id="264" r:id="rId15"/>
    <p:sldId id="265" r:id="rId16"/>
    <p:sldId id="268" r:id="rId17"/>
    <p:sldId id="270" r:id="rId18"/>
    <p:sldId id="271" r:id="rId19"/>
    <p:sldId id="272" r:id="rId20"/>
    <p:sldId id="273" r:id="rId21"/>
    <p:sldId id="274" r:id="rId22"/>
    <p:sldId id="275" r:id="rId23"/>
    <p:sldId id="276" r:id="rId24"/>
    <p:sldId id="279" r:id="rId25"/>
    <p:sldId id="280" r:id="rId26"/>
    <p:sldId id="281" r:id="rId27"/>
    <p:sldId id="282" r:id="rId28"/>
    <p:sldId id="283" r:id="rId29"/>
    <p:sldId id="284" r:id="rId30"/>
    <p:sldId id="285" r:id="rId31"/>
    <p:sldId id="286" r:id="rId32"/>
    <p:sldId id="287" r:id="rId33"/>
    <p:sldId id="288" r:id="rId34"/>
    <p:sldId id="259" r:id="rId35"/>
    <p:sldId id="269"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Μεσαίο στυλ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E368DFE0-C17C-4F42-9567-180B0FBD9040}" type="datetimeFigureOut">
              <a:rPr lang="el-GR" smtClean="0"/>
              <a:t>17/10/2022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67F3883-061E-43B7-861D-0EE9799E1D72}" type="slidenum">
              <a:rPr lang="el-GR" smtClean="0"/>
              <a:t>‹#›</a:t>
            </a:fld>
            <a:endParaRPr lang="el-GR"/>
          </a:p>
        </p:txBody>
      </p:sp>
    </p:spTree>
    <p:extLst>
      <p:ext uri="{BB962C8B-B14F-4D97-AF65-F5344CB8AC3E}">
        <p14:creationId xmlns:p14="http://schemas.microsoft.com/office/powerpoint/2010/main" val="3198902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E368DFE0-C17C-4F42-9567-180B0FBD9040}" type="datetimeFigureOut">
              <a:rPr lang="el-GR" smtClean="0"/>
              <a:t>17/10/2022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67F3883-061E-43B7-861D-0EE9799E1D72}" type="slidenum">
              <a:rPr lang="el-GR" smtClean="0"/>
              <a:t>‹#›</a:t>
            </a:fld>
            <a:endParaRPr lang="el-GR"/>
          </a:p>
        </p:txBody>
      </p:sp>
    </p:spTree>
    <p:extLst>
      <p:ext uri="{BB962C8B-B14F-4D97-AF65-F5344CB8AC3E}">
        <p14:creationId xmlns:p14="http://schemas.microsoft.com/office/powerpoint/2010/main" val="1955812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l-GR"/>
              <a:t>Κάντε κλικ για να επεξεργαστείτε τον τίτλο υποδείγματος</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E368DFE0-C17C-4F42-9567-180B0FBD9040}" type="datetimeFigureOut">
              <a:rPr lang="el-GR" smtClean="0"/>
              <a:t>17/10/2022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67F3883-061E-43B7-861D-0EE9799E1D72}" type="slidenum">
              <a:rPr lang="el-GR" smtClean="0"/>
              <a:t>‹#›</a:t>
            </a:fld>
            <a:endParaRPr lang="el-GR"/>
          </a:p>
        </p:txBody>
      </p:sp>
    </p:spTree>
    <p:extLst>
      <p:ext uri="{BB962C8B-B14F-4D97-AF65-F5344CB8AC3E}">
        <p14:creationId xmlns:p14="http://schemas.microsoft.com/office/powerpoint/2010/main" val="18429337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l-GR"/>
              <a:t>Κάντε κλικ για να επεξεργαστείτε τον τίτλο υποδείγματος</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l-GR"/>
              <a:t>Επεξεργασία στυλ υποδείγματος κειμένου</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E368DFE0-C17C-4F42-9567-180B0FBD9040}" type="datetimeFigureOut">
              <a:rPr lang="el-GR" smtClean="0"/>
              <a:t>17/10/2022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67F3883-061E-43B7-861D-0EE9799E1D72}" type="slidenum">
              <a:rPr lang="el-GR" smtClean="0"/>
              <a:t>‹#›</a:t>
            </a:fld>
            <a:endParaRPr lang="el-G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7275275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E368DFE0-C17C-4F42-9567-180B0FBD9040}" type="datetimeFigureOut">
              <a:rPr lang="el-GR" smtClean="0"/>
              <a:t>17/10/2022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67F3883-061E-43B7-861D-0EE9799E1D72}" type="slidenum">
              <a:rPr lang="el-GR" smtClean="0"/>
              <a:t>‹#›</a:t>
            </a:fld>
            <a:endParaRPr lang="el-GR"/>
          </a:p>
        </p:txBody>
      </p:sp>
    </p:spTree>
    <p:extLst>
      <p:ext uri="{BB962C8B-B14F-4D97-AF65-F5344CB8AC3E}">
        <p14:creationId xmlns:p14="http://schemas.microsoft.com/office/powerpoint/2010/main" val="32932313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368DFE0-C17C-4F42-9567-180B0FBD9040}" type="datetimeFigureOut">
              <a:rPr lang="el-GR" smtClean="0"/>
              <a:t>17/10/2022</a:t>
            </a:fld>
            <a:endParaRPr lang="el-GR"/>
          </a:p>
        </p:txBody>
      </p:sp>
      <p:sp>
        <p:nvSpPr>
          <p:cNvPr id="4"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67F3883-061E-43B7-861D-0EE9799E1D72}" type="slidenum">
              <a:rPr lang="el-GR" smtClean="0"/>
              <a:t>‹#›</a:t>
            </a:fld>
            <a:endParaRPr lang="el-GR"/>
          </a:p>
        </p:txBody>
      </p:sp>
    </p:spTree>
    <p:extLst>
      <p:ext uri="{BB962C8B-B14F-4D97-AF65-F5344CB8AC3E}">
        <p14:creationId xmlns:p14="http://schemas.microsoft.com/office/powerpoint/2010/main" val="16707309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368DFE0-C17C-4F42-9567-180B0FBD9040}" type="datetimeFigureOut">
              <a:rPr lang="el-GR" smtClean="0"/>
              <a:t>17/10/2022</a:t>
            </a:fld>
            <a:endParaRPr lang="el-GR"/>
          </a:p>
        </p:txBody>
      </p:sp>
      <p:sp>
        <p:nvSpPr>
          <p:cNvPr id="4"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67F3883-061E-43B7-861D-0EE9799E1D72}" type="slidenum">
              <a:rPr lang="el-GR" smtClean="0"/>
              <a:t>‹#›</a:t>
            </a:fld>
            <a:endParaRPr lang="el-GR"/>
          </a:p>
        </p:txBody>
      </p:sp>
    </p:spTree>
    <p:extLst>
      <p:ext uri="{BB962C8B-B14F-4D97-AF65-F5344CB8AC3E}">
        <p14:creationId xmlns:p14="http://schemas.microsoft.com/office/powerpoint/2010/main" val="2633864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nchorCtr="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E368DFE0-C17C-4F42-9567-180B0FBD9040}" type="datetimeFigureOut">
              <a:rPr lang="el-GR" smtClean="0"/>
              <a:t>17/10/2022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67F3883-061E-43B7-861D-0EE9799E1D72}" type="slidenum">
              <a:rPr lang="el-GR" smtClean="0"/>
              <a:t>‹#›</a:t>
            </a:fld>
            <a:endParaRPr lang="el-GR"/>
          </a:p>
        </p:txBody>
      </p:sp>
    </p:spTree>
    <p:extLst>
      <p:ext uri="{BB962C8B-B14F-4D97-AF65-F5344CB8AC3E}">
        <p14:creationId xmlns:p14="http://schemas.microsoft.com/office/powerpoint/2010/main" val="12359472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E368DFE0-C17C-4F42-9567-180B0FBD9040}" type="datetimeFigureOut">
              <a:rPr lang="el-GR" smtClean="0"/>
              <a:t>17/10/2022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67F3883-061E-43B7-861D-0EE9799E1D72}" type="slidenum">
              <a:rPr lang="el-GR" smtClean="0"/>
              <a:t>‹#›</a:t>
            </a:fld>
            <a:endParaRPr lang="el-GR"/>
          </a:p>
        </p:txBody>
      </p:sp>
    </p:spTree>
    <p:extLst>
      <p:ext uri="{BB962C8B-B14F-4D97-AF65-F5344CB8AC3E}">
        <p14:creationId xmlns:p14="http://schemas.microsoft.com/office/powerpoint/2010/main" val="1278859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3"/>
          <p:cNvSpPr>
            <a:spLocks noGrp="1"/>
          </p:cNvSpPr>
          <p:nvPr>
            <p:ph type="dt" sz="half" idx="10"/>
          </p:nvPr>
        </p:nvSpPr>
        <p:spPr/>
        <p:txBody>
          <a:bodyPr/>
          <a:lstStyle/>
          <a:p>
            <a:fld id="{E368DFE0-C17C-4F42-9567-180B0FBD9040}" type="datetimeFigureOut">
              <a:rPr lang="el-GR" smtClean="0"/>
              <a:t>17/10/2022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67F3883-061E-43B7-861D-0EE9799E1D72}" type="slidenum">
              <a:rPr lang="el-GR" smtClean="0"/>
              <a:t>‹#›</a:t>
            </a:fld>
            <a:endParaRPr lang="el-GR"/>
          </a:p>
        </p:txBody>
      </p:sp>
    </p:spTree>
    <p:extLst>
      <p:ext uri="{BB962C8B-B14F-4D97-AF65-F5344CB8AC3E}">
        <p14:creationId xmlns:p14="http://schemas.microsoft.com/office/powerpoint/2010/main" val="1623344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E368DFE0-C17C-4F42-9567-180B0FBD9040}" type="datetimeFigureOut">
              <a:rPr lang="el-GR" smtClean="0"/>
              <a:t>17/10/2022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67F3883-061E-43B7-861D-0EE9799E1D72}" type="slidenum">
              <a:rPr lang="el-GR" smtClean="0"/>
              <a:t>‹#›</a:t>
            </a:fld>
            <a:endParaRPr lang="el-GR"/>
          </a:p>
        </p:txBody>
      </p:sp>
    </p:spTree>
    <p:extLst>
      <p:ext uri="{BB962C8B-B14F-4D97-AF65-F5344CB8AC3E}">
        <p14:creationId xmlns:p14="http://schemas.microsoft.com/office/powerpoint/2010/main" val="1387995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E368DFE0-C17C-4F42-9567-180B0FBD9040}" type="datetimeFigureOut">
              <a:rPr lang="el-GR" smtClean="0"/>
              <a:t>17/10/2022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67F3883-061E-43B7-861D-0EE9799E1D72}" type="slidenum">
              <a:rPr lang="el-GR" smtClean="0"/>
              <a:t>‹#›</a:t>
            </a:fld>
            <a:endParaRPr lang="el-GR"/>
          </a:p>
        </p:txBody>
      </p:sp>
    </p:spTree>
    <p:extLst>
      <p:ext uri="{BB962C8B-B14F-4D97-AF65-F5344CB8AC3E}">
        <p14:creationId xmlns:p14="http://schemas.microsoft.com/office/powerpoint/2010/main" val="266369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E368DFE0-C17C-4F42-9567-180B0FBD9040}" type="datetimeFigureOut">
              <a:rPr lang="el-GR" smtClean="0"/>
              <a:t>17/10/2022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267F3883-061E-43B7-861D-0EE9799E1D72}" type="slidenum">
              <a:rPr lang="el-GR" smtClean="0"/>
              <a:t>‹#›</a:t>
            </a:fld>
            <a:endParaRPr lang="el-GR"/>
          </a:p>
        </p:txBody>
      </p:sp>
    </p:spTree>
    <p:extLst>
      <p:ext uri="{BB962C8B-B14F-4D97-AF65-F5344CB8AC3E}">
        <p14:creationId xmlns:p14="http://schemas.microsoft.com/office/powerpoint/2010/main" val="2408009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7" name="Date Placeholder 2"/>
          <p:cNvSpPr>
            <a:spLocks noGrp="1"/>
          </p:cNvSpPr>
          <p:nvPr>
            <p:ph type="dt" sz="half" idx="10"/>
          </p:nvPr>
        </p:nvSpPr>
        <p:spPr/>
        <p:txBody>
          <a:bodyPr/>
          <a:lstStyle/>
          <a:p>
            <a:fld id="{E368DFE0-C17C-4F42-9567-180B0FBD9040}" type="datetimeFigureOut">
              <a:rPr lang="el-GR" smtClean="0"/>
              <a:t>17/10/2022</a:t>
            </a:fld>
            <a:endParaRPr lang="el-GR"/>
          </a:p>
        </p:txBody>
      </p:sp>
      <p:sp>
        <p:nvSpPr>
          <p:cNvPr id="5" name="Footer Placeholder 3"/>
          <p:cNvSpPr>
            <a:spLocks noGrp="1"/>
          </p:cNvSpPr>
          <p:nvPr>
            <p:ph type="ftr" sz="quarter" idx="11"/>
          </p:nvPr>
        </p:nvSpPr>
        <p:spPr/>
        <p:txBody>
          <a:bodyPr/>
          <a:lstStyle/>
          <a:p>
            <a:endParaRPr lang="el-GR"/>
          </a:p>
        </p:txBody>
      </p:sp>
      <p:sp>
        <p:nvSpPr>
          <p:cNvPr id="6" name="Slide Number Placeholder 4"/>
          <p:cNvSpPr>
            <a:spLocks noGrp="1"/>
          </p:cNvSpPr>
          <p:nvPr>
            <p:ph type="sldNum" sz="quarter" idx="12"/>
          </p:nvPr>
        </p:nvSpPr>
        <p:spPr/>
        <p:txBody>
          <a:bodyPr/>
          <a:lstStyle/>
          <a:p>
            <a:fld id="{267F3883-061E-43B7-861D-0EE9799E1D72}" type="slidenum">
              <a:rPr lang="el-GR" smtClean="0"/>
              <a:t>‹#›</a:t>
            </a:fld>
            <a:endParaRPr lang="el-GR"/>
          </a:p>
        </p:txBody>
      </p:sp>
    </p:spTree>
    <p:extLst>
      <p:ext uri="{BB962C8B-B14F-4D97-AF65-F5344CB8AC3E}">
        <p14:creationId xmlns:p14="http://schemas.microsoft.com/office/powerpoint/2010/main" val="1370507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368DFE0-C17C-4F42-9567-180B0FBD9040}" type="datetimeFigureOut">
              <a:rPr lang="el-GR" smtClean="0"/>
              <a:t>17/10/2022</a:t>
            </a:fld>
            <a:endParaRPr lang="el-GR"/>
          </a:p>
        </p:txBody>
      </p:sp>
      <p:sp>
        <p:nvSpPr>
          <p:cNvPr id="5" name="Footer Placeholder 2"/>
          <p:cNvSpPr>
            <a:spLocks noGrp="1"/>
          </p:cNvSpPr>
          <p:nvPr>
            <p:ph type="ftr" sz="quarter" idx="11"/>
          </p:nvPr>
        </p:nvSpPr>
        <p:spPr/>
        <p:txBody>
          <a:bodyPr/>
          <a:lstStyle/>
          <a:p>
            <a:endParaRPr lang="el-GR"/>
          </a:p>
        </p:txBody>
      </p:sp>
      <p:sp>
        <p:nvSpPr>
          <p:cNvPr id="6" name="Slide Number Placeholder 3"/>
          <p:cNvSpPr>
            <a:spLocks noGrp="1"/>
          </p:cNvSpPr>
          <p:nvPr>
            <p:ph type="sldNum" sz="quarter" idx="12"/>
          </p:nvPr>
        </p:nvSpPr>
        <p:spPr/>
        <p:txBody>
          <a:bodyPr/>
          <a:lstStyle/>
          <a:p>
            <a:fld id="{267F3883-061E-43B7-861D-0EE9799E1D72}" type="slidenum">
              <a:rPr lang="el-GR" smtClean="0"/>
              <a:t>‹#›</a:t>
            </a:fld>
            <a:endParaRPr lang="el-GR"/>
          </a:p>
        </p:txBody>
      </p:sp>
    </p:spTree>
    <p:extLst>
      <p:ext uri="{BB962C8B-B14F-4D97-AF65-F5344CB8AC3E}">
        <p14:creationId xmlns:p14="http://schemas.microsoft.com/office/powerpoint/2010/main" val="41248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7" name="Date Placeholder 4"/>
          <p:cNvSpPr>
            <a:spLocks noGrp="1"/>
          </p:cNvSpPr>
          <p:nvPr>
            <p:ph type="dt" sz="half" idx="10"/>
          </p:nvPr>
        </p:nvSpPr>
        <p:spPr/>
        <p:txBody>
          <a:bodyPr/>
          <a:lstStyle/>
          <a:p>
            <a:fld id="{E368DFE0-C17C-4F42-9567-180B0FBD9040}" type="datetimeFigureOut">
              <a:rPr lang="el-GR" smtClean="0"/>
              <a:t>17/10/2022</a:t>
            </a:fld>
            <a:endParaRPr lang="el-GR"/>
          </a:p>
        </p:txBody>
      </p:sp>
      <p:sp>
        <p:nvSpPr>
          <p:cNvPr id="5" name="Footer Placeholder 5"/>
          <p:cNvSpPr>
            <a:spLocks noGrp="1"/>
          </p:cNvSpPr>
          <p:nvPr>
            <p:ph type="ftr" sz="quarter" idx="11"/>
          </p:nvPr>
        </p:nvSpPr>
        <p:spPr/>
        <p:txBody>
          <a:bodyPr/>
          <a:lstStyle/>
          <a:p>
            <a:endParaRPr lang="el-GR"/>
          </a:p>
        </p:txBody>
      </p:sp>
      <p:sp>
        <p:nvSpPr>
          <p:cNvPr id="6" name="Slide Number Placeholder 6"/>
          <p:cNvSpPr>
            <a:spLocks noGrp="1"/>
          </p:cNvSpPr>
          <p:nvPr>
            <p:ph type="sldNum" sz="quarter" idx="12"/>
          </p:nvPr>
        </p:nvSpPr>
        <p:spPr/>
        <p:txBody>
          <a:bodyPr/>
          <a:lstStyle/>
          <a:p>
            <a:fld id="{267F3883-061E-43B7-861D-0EE9799E1D72}" type="slidenum">
              <a:rPr lang="el-GR" smtClean="0"/>
              <a:t>‹#›</a:t>
            </a:fld>
            <a:endParaRPr lang="el-GR"/>
          </a:p>
        </p:txBody>
      </p:sp>
    </p:spTree>
    <p:extLst>
      <p:ext uri="{BB962C8B-B14F-4D97-AF65-F5344CB8AC3E}">
        <p14:creationId xmlns:p14="http://schemas.microsoft.com/office/powerpoint/2010/main" val="2762590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E368DFE0-C17C-4F42-9567-180B0FBD9040}" type="datetimeFigureOut">
              <a:rPr lang="el-GR" smtClean="0"/>
              <a:t>17/10/2022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67F3883-061E-43B7-861D-0EE9799E1D72}" type="slidenum">
              <a:rPr lang="el-GR" smtClean="0"/>
              <a:t>‹#›</a:t>
            </a:fld>
            <a:endParaRPr lang="el-GR"/>
          </a:p>
        </p:txBody>
      </p:sp>
    </p:spTree>
    <p:extLst>
      <p:ext uri="{BB962C8B-B14F-4D97-AF65-F5344CB8AC3E}">
        <p14:creationId xmlns:p14="http://schemas.microsoft.com/office/powerpoint/2010/main" val="928853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368DFE0-C17C-4F42-9567-180B0FBD9040}" type="datetimeFigureOut">
              <a:rPr lang="el-GR" smtClean="0"/>
              <a:t>17/10/2022</a:t>
            </a:fld>
            <a:endParaRPr lang="el-G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l-G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267F3883-061E-43B7-861D-0EE9799E1D72}" type="slidenum">
              <a:rPr lang="el-GR" smtClean="0"/>
              <a:t>‹#›</a:t>
            </a:fld>
            <a:endParaRPr lang="el-GR"/>
          </a:p>
        </p:txBody>
      </p:sp>
    </p:spTree>
    <p:extLst>
      <p:ext uri="{BB962C8B-B14F-4D97-AF65-F5344CB8AC3E}">
        <p14:creationId xmlns:p14="http://schemas.microsoft.com/office/powerpoint/2010/main" val="1534580231"/>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06A94CC-D01B-440F-B654-4CD380412383}"/>
              </a:ext>
            </a:extLst>
          </p:cNvPr>
          <p:cNvSpPr>
            <a:spLocks noGrp="1"/>
          </p:cNvSpPr>
          <p:nvPr>
            <p:ph type="ctrTitle"/>
          </p:nvPr>
        </p:nvSpPr>
        <p:spPr/>
        <p:txBody>
          <a:bodyPr/>
          <a:lstStyle/>
          <a:p>
            <a:endParaRPr lang="el-GR" dirty="0"/>
          </a:p>
        </p:txBody>
      </p:sp>
      <p:sp>
        <p:nvSpPr>
          <p:cNvPr id="3" name="Υπότιτλος 2">
            <a:extLst>
              <a:ext uri="{FF2B5EF4-FFF2-40B4-BE49-F238E27FC236}">
                <a16:creationId xmlns:a16="http://schemas.microsoft.com/office/drawing/2014/main" id="{115578DC-D40F-41CD-8691-1465B51728DD}"/>
              </a:ext>
            </a:extLst>
          </p:cNvPr>
          <p:cNvSpPr>
            <a:spLocks noGrp="1"/>
          </p:cNvSpPr>
          <p:nvPr>
            <p:ph type="subTitle" idx="1"/>
          </p:nvPr>
        </p:nvSpPr>
        <p:spPr/>
        <p:txBody>
          <a:bodyPr/>
          <a:lstStyle/>
          <a:p>
            <a:endParaRPr lang="el-GR" dirty="0"/>
          </a:p>
        </p:txBody>
      </p:sp>
      <p:pic>
        <p:nvPicPr>
          <p:cNvPr id="6" name="Εικόνα 5">
            <a:extLst>
              <a:ext uri="{FF2B5EF4-FFF2-40B4-BE49-F238E27FC236}">
                <a16:creationId xmlns:a16="http://schemas.microsoft.com/office/drawing/2014/main" id="{E518217A-896C-4685-A3A7-2CFF18ED77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4006" y="1235404"/>
            <a:ext cx="10947633" cy="4372670"/>
          </a:xfrm>
          <a:prstGeom prst="rect">
            <a:avLst/>
          </a:prstGeom>
        </p:spPr>
      </p:pic>
    </p:spTree>
    <p:extLst>
      <p:ext uri="{BB962C8B-B14F-4D97-AF65-F5344CB8AC3E}">
        <p14:creationId xmlns:p14="http://schemas.microsoft.com/office/powerpoint/2010/main" val="31270644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6B549E5-8863-4385-8CB0-F3FDB5ADFB5F}"/>
              </a:ext>
            </a:extLst>
          </p:cNvPr>
          <p:cNvSpPr>
            <a:spLocks noGrp="1"/>
          </p:cNvSpPr>
          <p:nvPr>
            <p:ph type="title"/>
          </p:nvPr>
        </p:nvSpPr>
        <p:spPr/>
        <p:txBody>
          <a:bodyPr/>
          <a:lstStyle/>
          <a:p>
            <a:r>
              <a:rPr lang="el-GR" dirty="0"/>
              <a:t>Εφηβεία και επαγγελματικός προσανατολισμός</a:t>
            </a:r>
          </a:p>
        </p:txBody>
      </p:sp>
      <p:sp>
        <p:nvSpPr>
          <p:cNvPr id="3" name="Θέση περιεχομένου 2">
            <a:extLst>
              <a:ext uri="{FF2B5EF4-FFF2-40B4-BE49-F238E27FC236}">
                <a16:creationId xmlns:a16="http://schemas.microsoft.com/office/drawing/2014/main" id="{97F086CC-872F-46C9-AC30-DBD17CF6CBB8}"/>
              </a:ext>
            </a:extLst>
          </p:cNvPr>
          <p:cNvSpPr>
            <a:spLocks noGrp="1"/>
          </p:cNvSpPr>
          <p:nvPr>
            <p:ph idx="1"/>
          </p:nvPr>
        </p:nvSpPr>
        <p:spPr/>
        <p:txBody>
          <a:bodyPr>
            <a:normAutofit fontScale="92500" lnSpcReduction="10000"/>
          </a:bodyPr>
          <a:lstStyle/>
          <a:p>
            <a:r>
              <a:rPr lang="el-GR" b="1" dirty="0"/>
              <a:t>Αυτό που μπορούν να κάνουν οι γονείς για τον έφηβο είναι:</a:t>
            </a:r>
            <a:endParaRPr lang="el-GR" dirty="0"/>
          </a:p>
          <a:p>
            <a:r>
              <a:rPr lang="el-GR" dirty="0"/>
              <a:t>Να τον βοηθήσουν να καταλάβει ποιες είναι οι κλίσεις και τα ενδιαφέροντά του.</a:t>
            </a:r>
          </a:p>
          <a:p>
            <a:r>
              <a:rPr lang="el-GR" dirty="0"/>
              <a:t>Να τον προσανατολίσουν σε αυτά τα ενδιαφέροντα και να τον βοηθήσουν να βάλει στόχους και να τα αναπτύξει, παρέχοντας του κάθε δυνατό μέσο.</a:t>
            </a:r>
          </a:p>
          <a:p>
            <a:r>
              <a:rPr lang="el-GR" dirty="0"/>
              <a:t>Να τον επιβραβεύσουν για τις επιτυχίες του και να του δώσουν κουράγιο στις πιθανές αποτυχίες του, ενθαρρύνοντάς τον να </a:t>
            </a:r>
            <a:r>
              <a:rPr lang="el-GR" dirty="0" err="1"/>
              <a:t>ξαναπροσπαθήσει</a:t>
            </a:r>
            <a:r>
              <a:rPr lang="el-GR" dirty="0"/>
              <a:t>.</a:t>
            </a:r>
          </a:p>
          <a:p>
            <a:r>
              <a:rPr lang="el-GR" dirty="0"/>
              <a:t>Να ακούσουν με προσοχή τις σκέψεις και τις ανησυχίες του και να τις συζητήσουν όσες φορές κι αν χρειαστεί προκειμένου να καθησυχαστεί.</a:t>
            </a:r>
          </a:p>
          <a:p>
            <a:r>
              <a:rPr lang="el-GR" dirty="0"/>
              <a:t>Να ενημερωθούν για το εκάστοτε εκπαιδευτικό σύστημα και για τις επαγγελματικές δυνατότητες που προσφέρει κάθε κατεύθυνση, ώστε να μπορούν να τον συμβουλέψουν κατάλληλα.</a:t>
            </a:r>
          </a:p>
          <a:p>
            <a:endParaRPr lang="el-GR" dirty="0"/>
          </a:p>
        </p:txBody>
      </p:sp>
    </p:spTree>
    <p:extLst>
      <p:ext uri="{BB962C8B-B14F-4D97-AF65-F5344CB8AC3E}">
        <p14:creationId xmlns:p14="http://schemas.microsoft.com/office/powerpoint/2010/main" val="14752821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C446C5-3AD1-49FE-B6DE-647E80EFE552}"/>
              </a:ext>
            </a:extLst>
          </p:cNvPr>
          <p:cNvSpPr>
            <a:spLocks noGrp="1"/>
          </p:cNvSpPr>
          <p:nvPr>
            <p:ph type="title"/>
          </p:nvPr>
        </p:nvSpPr>
        <p:spPr/>
        <p:txBody>
          <a:bodyPr/>
          <a:lstStyle/>
          <a:p>
            <a:r>
              <a:rPr lang="el-GR" dirty="0"/>
              <a:t>Εφηβεία και επαγγελματικός προσανατολισμός</a:t>
            </a:r>
          </a:p>
        </p:txBody>
      </p:sp>
      <p:sp>
        <p:nvSpPr>
          <p:cNvPr id="3" name="Θέση περιεχομένου 2">
            <a:extLst>
              <a:ext uri="{FF2B5EF4-FFF2-40B4-BE49-F238E27FC236}">
                <a16:creationId xmlns:a16="http://schemas.microsoft.com/office/drawing/2014/main" id="{DEC094D7-42B1-496C-A176-34CAE5AC5BFF}"/>
              </a:ext>
            </a:extLst>
          </p:cNvPr>
          <p:cNvSpPr>
            <a:spLocks noGrp="1"/>
          </p:cNvSpPr>
          <p:nvPr>
            <p:ph idx="1"/>
          </p:nvPr>
        </p:nvSpPr>
        <p:spPr/>
        <p:txBody>
          <a:bodyPr>
            <a:normAutofit fontScale="92500" lnSpcReduction="10000"/>
          </a:bodyPr>
          <a:lstStyle/>
          <a:p>
            <a:r>
              <a:rPr lang="el-GR" dirty="0"/>
              <a:t>Να ενημερωθούν για την αγορά εργασίας και τις επιλογές που έχει ο έφηβος, έτσι ώστε να μπορέσουν να τον κατατοπίσουν αν έχει ανάγκη τη βοήθειά τους.</a:t>
            </a:r>
          </a:p>
          <a:p>
            <a:r>
              <a:rPr lang="el-GR" dirty="0"/>
              <a:t>Αν χρειαστεί, να επιδιώξουν να βρουν γνωστούς τους με επαγγέλματα που ενδιαφέρουν τον έφηβο, ώστε να μάθει από πρώτο χέρι τα υπέρ και τα κατά καθενός.</a:t>
            </a:r>
          </a:p>
          <a:p>
            <a:r>
              <a:rPr lang="el-GR" dirty="0"/>
              <a:t>Να τον παροτρύνουν να επιλέξει αυτό που τον ενδιαφέρει πραγματικά ως αντικείμενο και να μην επηρεάζεται από αυτά που ακούει για το τι έχει ζήτηση, καθώς από χρόνο σε χρόνο τα πράγματα αλλάζουν και κάτι που μπορεί να δίνει επαγγελματική αποκατάσταση σήμερα, μπορεί να έχει </a:t>
            </a:r>
            <a:r>
              <a:rPr lang="el-GR" dirty="0" err="1"/>
              <a:t>κορεστεί</a:t>
            </a:r>
            <a:r>
              <a:rPr lang="el-GR" dirty="0"/>
              <a:t> όταν τελειώσει ο έφηβος τη σχολή ή το αντίστροφο.</a:t>
            </a:r>
          </a:p>
          <a:p>
            <a:r>
              <a:rPr lang="el-GR" dirty="0"/>
              <a:t>Τέλος, να τον στηρίξουν στην επιλογή του, ακόμη κι αν δεν συμφωνεί με αυτή που είχαν εκείνοι στο μυαλό τους.</a:t>
            </a:r>
          </a:p>
          <a:p>
            <a:endParaRPr lang="el-GR" dirty="0"/>
          </a:p>
        </p:txBody>
      </p:sp>
    </p:spTree>
    <p:extLst>
      <p:ext uri="{BB962C8B-B14F-4D97-AF65-F5344CB8AC3E}">
        <p14:creationId xmlns:p14="http://schemas.microsoft.com/office/powerpoint/2010/main" val="911507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19102C0-44F5-49EF-B752-5EE0A140459F}"/>
              </a:ext>
            </a:extLst>
          </p:cNvPr>
          <p:cNvSpPr>
            <a:spLocks noGrp="1"/>
          </p:cNvSpPr>
          <p:nvPr>
            <p:ph type="title"/>
          </p:nvPr>
        </p:nvSpPr>
        <p:spPr/>
        <p:txBody>
          <a:bodyPr/>
          <a:lstStyle/>
          <a:p>
            <a:r>
              <a:rPr lang="el-GR" b="1" dirty="0"/>
              <a:t>Σχολικός εκφοβισμός</a:t>
            </a:r>
            <a:endParaRPr lang="el-GR" dirty="0"/>
          </a:p>
        </p:txBody>
      </p:sp>
      <p:sp>
        <p:nvSpPr>
          <p:cNvPr id="3" name="Θέση περιεχομένου 2">
            <a:extLst>
              <a:ext uri="{FF2B5EF4-FFF2-40B4-BE49-F238E27FC236}">
                <a16:creationId xmlns:a16="http://schemas.microsoft.com/office/drawing/2014/main" id="{6E3824E9-6D9D-4230-B713-9ED50C4BB090}"/>
              </a:ext>
            </a:extLst>
          </p:cNvPr>
          <p:cNvSpPr>
            <a:spLocks noGrp="1"/>
          </p:cNvSpPr>
          <p:nvPr>
            <p:ph idx="1"/>
          </p:nvPr>
        </p:nvSpPr>
        <p:spPr/>
        <p:txBody>
          <a:bodyPr>
            <a:normAutofit lnSpcReduction="10000"/>
          </a:bodyPr>
          <a:lstStyle/>
          <a:p>
            <a:r>
              <a:rPr lang="el-GR" dirty="0"/>
              <a:t>Ο </a:t>
            </a:r>
            <a:r>
              <a:rPr lang="el-GR" b="1" dirty="0"/>
              <a:t>σχολικός εκφοβισμός</a:t>
            </a:r>
            <a:r>
              <a:rPr lang="el-GR" dirty="0"/>
              <a:t> είναι το φαινόμενο που έχει επικρατήσει με τον όρο </a:t>
            </a:r>
            <a:r>
              <a:rPr lang="el-GR" dirty="0" err="1"/>
              <a:t>bullying</a:t>
            </a:r>
            <a:r>
              <a:rPr lang="el-GR" dirty="0"/>
              <a:t> και τα τελευταία χρόνια παρατηρείται όλο και πιο συχνά στις σύγχρονες κοινωνίες</a:t>
            </a:r>
          </a:p>
          <a:p>
            <a:r>
              <a:rPr lang="el-GR" dirty="0"/>
              <a:t>Ο σχολικός εκφοβισμός αφορά ένα άτομο (θύμα) στο οποίο απευθύνεται η επιθετική συμπεριφορά και ένα δεύτερο άτομο (θύτη) το οποίο ασκεί τον εκφοβισμό.</a:t>
            </a:r>
          </a:p>
          <a:p>
            <a:r>
              <a:rPr lang="el-GR" b="1" dirty="0"/>
              <a:t>Οι εμπλεκόμενοι μπορεί να είναι πολλοί όπως:</a:t>
            </a:r>
            <a:endParaRPr lang="el-GR" dirty="0"/>
          </a:p>
          <a:p>
            <a:pPr>
              <a:buFont typeface="Arial" panose="020B0604020202020204" pitchFamily="34" charset="0"/>
              <a:buChar char="•"/>
            </a:pPr>
            <a:r>
              <a:rPr lang="el-GR" dirty="0"/>
              <a:t>Ο θύτης (ο μαθητής ή η ομάδα των μαθητών που ασκεί εκφοβισμό)</a:t>
            </a:r>
          </a:p>
          <a:p>
            <a:pPr>
              <a:buFont typeface="Arial" panose="020B0604020202020204" pitchFamily="34" charset="0"/>
              <a:buChar char="•"/>
            </a:pPr>
            <a:r>
              <a:rPr lang="el-GR" dirty="0"/>
              <a:t>Το θύμα (ο μαθητής που δέχεται τον εκφοβισμό)</a:t>
            </a:r>
          </a:p>
          <a:p>
            <a:pPr>
              <a:buFont typeface="Arial" panose="020B0604020202020204" pitchFamily="34" charset="0"/>
              <a:buChar char="•"/>
            </a:pPr>
            <a:r>
              <a:rPr lang="el-GR" dirty="0"/>
              <a:t>Οι παρατηρητές</a:t>
            </a:r>
          </a:p>
          <a:p>
            <a:pPr>
              <a:buFont typeface="Arial" panose="020B0604020202020204" pitchFamily="34" charset="0"/>
              <a:buChar char="•"/>
            </a:pPr>
            <a:r>
              <a:rPr lang="el-GR" dirty="0"/>
              <a:t>Τα άτομα που γνωρίζουν χωρίς να είναι παρόντα</a:t>
            </a:r>
          </a:p>
          <a:p>
            <a:endParaRPr lang="el-GR" dirty="0"/>
          </a:p>
        </p:txBody>
      </p:sp>
    </p:spTree>
    <p:extLst>
      <p:ext uri="{BB962C8B-B14F-4D97-AF65-F5344CB8AC3E}">
        <p14:creationId xmlns:p14="http://schemas.microsoft.com/office/powerpoint/2010/main" val="15004977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0D8074E-B53C-42D9-B21D-584E1AAFCB60}"/>
              </a:ext>
            </a:extLst>
          </p:cNvPr>
          <p:cNvSpPr>
            <a:spLocks noGrp="1"/>
          </p:cNvSpPr>
          <p:nvPr>
            <p:ph type="title"/>
          </p:nvPr>
        </p:nvSpPr>
        <p:spPr/>
        <p:txBody>
          <a:bodyPr/>
          <a:lstStyle/>
          <a:p>
            <a:r>
              <a:rPr lang="el-GR" b="1" dirty="0"/>
              <a:t>Σχολικός εκφοβισμός</a:t>
            </a:r>
            <a:endParaRPr lang="el-GR" dirty="0"/>
          </a:p>
        </p:txBody>
      </p:sp>
      <p:sp>
        <p:nvSpPr>
          <p:cNvPr id="3" name="Θέση περιεχομένου 2">
            <a:extLst>
              <a:ext uri="{FF2B5EF4-FFF2-40B4-BE49-F238E27FC236}">
                <a16:creationId xmlns:a16="http://schemas.microsoft.com/office/drawing/2014/main" id="{790D1FE3-F030-4607-913B-2A4BCEE4DC29}"/>
              </a:ext>
            </a:extLst>
          </p:cNvPr>
          <p:cNvSpPr>
            <a:spLocks noGrp="1"/>
          </p:cNvSpPr>
          <p:nvPr>
            <p:ph idx="1"/>
          </p:nvPr>
        </p:nvSpPr>
        <p:spPr/>
        <p:txBody>
          <a:bodyPr>
            <a:normAutofit fontScale="85000" lnSpcReduction="20000"/>
          </a:bodyPr>
          <a:lstStyle/>
          <a:p>
            <a:r>
              <a:rPr lang="el-GR" b="1" dirty="0"/>
              <a:t>Οι διάφορες μορφές του σχολικού εκφοβισμού είναι οι εξής:</a:t>
            </a:r>
            <a:endParaRPr lang="el-GR" dirty="0"/>
          </a:p>
          <a:p>
            <a:r>
              <a:rPr lang="el-GR" dirty="0"/>
              <a:t>Λεκτικός (άμεση μορφή εκφοβισμού που περιλαμβάνει τη χρήση υβριστικών και περιπαικτικών σχολίων, απειλών, εκβιασμών κ.λπ.)</a:t>
            </a:r>
          </a:p>
          <a:p>
            <a:r>
              <a:rPr lang="el-GR" dirty="0"/>
              <a:t>Ψυχολογικός (έμμεση μορφή εκφοβισμού όπου τα άτομα βιώνουν εσκεμμένα αποκλεισμό από κοινωνικές ή και ομαδικές δραστηριότητες, κοινωνική απομόνωση)</a:t>
            </a:r>
          </a:p>
          <a:p>
            <a:r>
              <a:rPr lang="el-GR" dirty="0"/>
              <a:t>Συναισθηματικός (έμμεση μορφή εκφοβισμού που περιλαμβάνει απειλές, εκβιασμούς, διάδοση κακοηθών φημών για την εθνικότητα, τη φυλή, τη θρησκεία κ.λπ.)</a:t>
            </a:r>
          </a:p>
          <a:p>
            <a:r>
              <a:rPr lang="el-GR" dirty="0"/>
              <a:t>Κοινωνικός (άμεσος ή έμμεσος εκφοβισμός και αφορά τον αποκλεισμό από δραστηριότητες ή ομάδες)</a:t>
            </a:r>
          </a:p>
          <a:p>
            <a:r>
              <a:rPr lang="el-GR" dirty="0"/>
              <a:t>Ηλεκτρονικός (γνωστός και ως </a:t>
            </a:r>
            <a:r>
              <a:rPr lang="el-GR" dirty="0" err="1"/>
              <a:t>cyberbullying</a:t>
            </a:r>
            <a:r>
              <a:rPr lang="el-GR" dirty="0"/>
              <a:t>, αποτελεί την νεότερη πιο σύγχρονη μορφή σχολικού εκφοβισμού μέσω διαδικτύου)</a:t>
            </a:r>
          </a:p>
          <a:p>
            <a:r>
              <a:rPr lang="el-GR" dirty="0"/>
              <a:t>Σωματικός (άμεση μορφή εκφοβισμού που αναφέρεται στην σωματική βία που αποσκοπεί στην πρόκληση σωματικής βλάβης)</a:t>
            </a:r>
          </a:p>
          <a:p>
            <a:endParaRPr lang="el-GR" dirty="0"/>
          </a:p>
        </p:txBody>
      </p:sp>
    </p:spTree>
    <p:extLst>
      <p:ext uri="{BB962C8B-B14F-4D97-AF65-F5344CB8AC3E}">
        <p14:creationId xmlns:p14="http://schemas.microsoft.com/office/powerpoint/2010/main" val="7596700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EF36512-E984-43C2-969C-5AE48AF9E822}"/>
              </a:ext>
            </a:extLst>
          </p:cNvPr>
          <p:cNvSpPr>
            <a:spLocks noGrp="1"/>
          </p:cNvSpPr>
          <p:nvPr>
            <p:ph type="title"/>
          </p:nvPr>
        </p:nvSpPr>
        <p:spPr/>
        <p:txBody>
          <a:bodyPr/>
          <a:lstStyle/>
          <a:p>
            <a:r>
              <a:rPr lang="el-GR" b="1" dirty="0"/>
              <a:t>Σχολικός εκφοβισμός</a:t>
            </a:r>
            <a:endParaRPr lang="el-GR" dirty="0"/>
          </a:p>
        </p:txBody>
      </p:sp>
      <p:sp>
        <p:nvSpPr>
          <p:cNvPr id="3" name="Θέση περιεχομένου 2">
            <a:extLst>
              <a:ext uri="{FF2B5EF4-FFF2-40B4-BE49-F238E27FC236}">
                <a16:creationId xmlns:a16="http://schemas.microsoft.com/office/drawing/2014/main" id="{DF00BA12-CA65-4122-900F-33541F5E988F}"/>
              </a:ext>
            </a:extLst>
          </p:cNvPr>
          <p:cNvSpPr>
            <a:spLocks noGrp="1"/>
          </p:cNvSpPr>
          <p:nvPr>
            <p:ph idx="1"/>
          </p:nvPr>
        </p:nvSpPr>
        <p:spPr/>
        <p:txBody>
          <a:bodyPr>
            <a:normAutofit fontScale="55000" lnSpcReduction="20000"/>
          </a:bodyPr>
          <a:lstStyle/>
          <a:p>
            <a:pPr marL="0" indent="0">
              <a:buNone/>
            </a:pPr>
            <a:r>
              <a:rPr lang="el-GR" dirty="0"/>
              <a:t>Τα αίτια και οι λόγοι που ωθούν τα άτομα (θύτες) σε εκφοβιστικές/επιθετικές συμπεριφορές αφορούν τον πολιτισμό, την οικογένεια και τον τρόπο που μεγάλωσαν, την κακοποίηση, στοιχεία της προσωπικότητάς τους όπως η αδυναμία ελέγχου, η παρορμητική συμπεριφορά και η ανάγκη για κυριαρχία και επιβολή.</a:t>
            </a:r>
          </a:p>
          <a:p>
            <a:pPr marL="0" indent="0">
              <a:buNone/>
            </a:pPr>
            <a:r>
              <a:rPr lang="el-GR" b="1" dirty="0"/>
              <a:t>	Το φαινόμενο του σχολικού εκφοβισμού μπορεί να αντιμετωπιστεί με τους παρακάτω τρόπους:</a:t>
            </a:r>
            <a:endParaRPr lang="el-GR" dirty="0"/>
          </a:p>
          <a:p>
            <a:r>
              <a:rPr lang="el-GR" dirty="0"/>
              <a:t>Με την ανάπτυξη στρατηγικών των σχολικών μονάδων.</a:t>
            </a:r>
          </a:p>
          <a:p>
            <a:r>
              <a:rPr lang="el-GR" dirty="0"/>
              <a:t>Με τη συνεργασία με τα παιδιά.</a:t>
            </a:r>
          </a:p>
          <a:p>
            <a:r>
              <a:rPr lang="el-GR" dirty="0"/>
              <a:t>Με την παροχή υποστήριξης για τους εκπαιδευτικούς.</a:t>
            </a:r>
          </a:p>
          <a:p>
            <a:r>
              <a:rPr lang="el-GR" dirty="0"/>
              <a:t>Με την ευαισθητοποίηση και εκπαίδευση για τα ανθρώπινα δικαιώματα.</a:t>
            </a:r>
          </a:p>
          <a:p>
            <a:r>
              <a:rPr lang="el-GR" dirty="0"/>
              <a:t>Με την εξασφάλιση νομικής προστασίας για τα παιδιά.</a:t>
            </a:r>
          </a:p>
          <a:p>
            <a:r>
              <a:rPr lang="el-GR" dirty="0"/>
              <a:t>Να αποφεύγεται η επιβολή αποβολών, καθώς το παιδί που τιμωρείται είναι πιθανό να επαναλάβει την εκδικητική πράξη.</a:t>
            </a:r>
          </a:p>
          <a:p>
            <a:r>
              <a:rPr lang="el-GR" dirty="0"/>
              <a:t>Με την συζήτηση και η ενημέρωση των παιδιών για τα δικαιώματα και τους κανόνες συμπεριφοράς στην τάξη.</a:t>
            </a:r>
          </a:p>
          <a:p>
            <a:r>
              <a:rPr lang="el-GR" dirty="0"/>
              <a:t>Η εύρεση κατάλληλων τρόπων έκφρασης της επιθετικότητας (όπως αθλήματα, τέχνη) είναι σημαντική για τον περιορισμό της επιθετικότητας.</a:t>
            </a:r>
          </a:p>
          <a:p>
            <a:r>
              <a:rPr lang="el-GR" dirty="0"/>
              <a:t>Η εποπτεία σε χώρους που είναι πιθανό να συμβεί σχολικός εκφοβισμός.</a:t>
            </a:r>
          </a:p>
          <a:p>
            <a:r>
              <a:rPr lang="el-GR" dirty="0"/>
              <a:t>Η επικοινωνία με τους γονείς για την ευαισθητοποίησή τους σχετικά με το φαινόμενο.</a:t>
            </a:r>
          </a:p>
          <a:p>
            <a:r>
              <a:rPr lang="el-GR" dirty="0"/>
              <a:t>Η επιμόρφωση των εκπαιδευτικών για την αναγνώριση και την διαχείριση του φαινομένου.</a:t>
            </a:r>
          </a:p>
          <a:p>
            <a:pPr marL="0" indent="0">
              <a:buNone/>
            </a:pPr>
            <a:endParaRPr lang="el-GR" dirty="0"/>
          </a:p>
        </p:txBody>
      </p:sp>
    </p:spTree>
    <p:extLst>
      <p:ext uri="{BB962C8B-B14F-4D97-AF65-F5344CB8AC3E}">
        <p14:creationId xmlns:p14="http://schemas.microsoft.com/office/powerpoint/2010/main" val="19053216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58CC4F9-5C3E-4FEF-80DA-9A602FE80057}"/>
              </a:ext>
            </a:extLst>
          </p:cNvPr>
          <p:cNvSpPr>
            <a:spLocks noGrp="1"/>
          </p:cNvSpPr>
          <p:nvPr>
            <p:ph type="title"/>
          </p:nvPr>
        </p:nvSpPr>
        <p:spPr/>
        <p:txBody>
          <a:bodyPr/>
          <a:lstStyle/>
          <a:p>
            <a:r>
              <a:rPr lang="el-GR" b="1" dirty="0"/>
              <a:t>Σχολικός εκφοβισμός</a:t>
            </a:r>
            <a:endParaRPr lang="el-GR" dirty="0"/>
          </a:p>
        </p:txBody>
      </p:sp>
      <p:sp>
        <p:nvSpPr>
          <p:cNvPr id="3" name="Θέση περιεχομένου 2">
            <a:extLst>
              <a:ext uri="{FF2B5EF4-FFF2-40B4-BE49-F238E27FC236}">
                <a16:creationId xmlns:a16="http://schemas.microsoft.com/office/drawing/2014/main" id="{49B9AEA7-CA46-48B4-B05A-FD56F27449C4}"/>
              </a:ext>
            </a:extLst>
          </p:cNvPr>
          <p:cNvSpPr>
            <a:spLocks noGrp="1"/>
          </p:cNvSpPr>
          <p:nvPr>
            <p:ph idx="1"/>
          </p:nvPr>
        </p:nvSpPr>
        <p:spPr/>
        <p:txBody>
          <a:bodyPr>
            <a:normAutofit/>
          </a:bodyPr>
          <a:lstStyle/>
          <a:p>
            <a:pPr marL="0" indent="0" algn="ctr">
              <a:buNone/>
            </a:pPr>
            <a:r>
              <a:rPr lang="el-GR" sz="3200" dirty="0"/>
              <a:t>Η σιωπή επιτείνει και διαιωνίζει το πρόβλημα. Η έκφραση δεν είναι ντροπή είναι ανακούφιση και λύτρωση.</a:t>
            </a:r>
          </a:p>
        </p:txBody>
      </p:sp>
    </p:spTree>
    <p:extLst>
      <p:ext uri="{BB962C8B-B14F-4D97-AF65-F5344CB8AC3E}">
        <p14:creationId xmlns:p14="http://schemas.microsoft.com/office/powerpoint/2010/main" val="3000231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354BA01-F64D-4C4B-A2C8-F95C70ACFC90}"/>
              </a:ext>
            </a:extLst>
          </p:cNvPr>
          <p:cNvSpPr>
            <a:spLocks noGrp="1"/>
          </p:cNvSpPr>
          <p:nvPr>
            <p:ph type="title"/>
          </p:nvPr>
        </p:nvSpPr>
        <p:spPr/>
        <p:txBody>
          <a:bodyPr/>
          <a:lstStyle/>
          <a:p>
            <a:r>
              <a:rPr lang="el-GR" dirty="0"/>
              <a:t>Εφηβεία και διαζύγιο</a:t>
            </a:r>
          </a:p>
        </p:txBody>
      </p:sp>
      <p:sp>
        <p:nvSpPr>
          <p:cNvPr id="3" name="Θέση περιεχομένου 2">
            <a:extLst>
              <a:ext uri="{FF2B5EF4-FFF2-40B4-BE49-F238E27FC236}">
                <a16:creationId xmlns:a16="http://schemas.microsoft.com/office/drawing/2014/main" id="{D500A524-EE85-4C6A-88DC-B699DB658183}"/>
              </a:ext>
            </a:extLst>
          </p:cNvPr>
          <p:cNvSpPr>
            <a:spLocks noGrp="1"/>
          </p:cNvSpPr>
          <p:nvPr>
            <p:ph idx="1"/>
          </p:nvPr>
        </p:nvSpPr>
        <p:spPr/>
        <p:txBody>
          <a:bodyPr>
            <a:normAutofit fontScale="92500" lnSpcReduction="20000"/>
          </a:bodyPr>
          <a:lstStyle/>
          <a:p>
            <a:r>
              <a:rPr lang="el-GR" dirty="0"/>
              <a:t>Συζητάμε με τον έφηβο σε ήρεμο και ώριμο πλαίσιο γι’ αυτό που πρόκειται να συμβεί, απαντώντας σε όλες τις ερωτήσεις του απλά και ειλικρινά, χωρίς τη διάθεση να απολογηθούμε.</a:t>
            </a:r>
          </a:p>
          <a:p>
            <a:r>
              <a:rPr lang="el-GR" dirty="0"/>
              <a:t>Δεν τον εμπλέκουμε στα πολύ ευαίσθητα δεδομένα του ζευγαριού που χωρίζει, καθώς όσο περισσότερες λεπτομέρειες γνωρίζει, τόσο πιο βασανιστικές μπορεί να είναι για εκείνον. Παράλληλα όμως, μπορεί και να εκμεταλλευτεί αυτές τους τις αδυναμίες και να τις χειρίζεται κάθε φορά που του ζητούν να κάνει κάτι που δεν του αρέσει.</a:t>
            </a:r>
          </a:p>
          <a:p>
            <a:r>
              <a:rPr lang="el-GR" dirty="0"/>
              <a:t>Δεν τον ρωτάμε ποτέ για το αν συμφωνεί ή διαφωνεί με την απόφαση του διαζυγίου και γενικότερα δεν του δίνουμε το περιθώριο να θεωρεί πως θα μπορούσε να συντελέσει ή να αποτρέψει το χωρισμό. Και τα δύο μπορεί να είναι το ίδιο καταστροφικά για την ψυχολογία του.</a:t>
            </a:r>
          </a:p>
          <a:p>
            <a:r>
              <a:rPr lang="el-GR" dirty="0"/>
              <a:t>Απόλυτη συνεργασία των δύο γονέων μετά το χωρισμό. Ο έφηβος μπορεί πολύ εύκολα να εκμεταλλευτεί την ασυνεννοησία των γονιών του, κάνοντας διαφορετικές μυστικές συμφωνίες με τον καθένα τους, χωρίς βέβαια να συνειδητοποιεί πως αυτό οδηγεί στο δικό του «ΚΑΚΟ»!!!</a:t>
            </a:r>
          </a:p>
          <a:p>
            <a:endParaRPr lang="el-GR" dirty="0"/>
          </a:p>
        </p:txBody>
      </p:sp>
    </p:spTree>
    <p:extLst>
      <p:ext uri="{BB962C8B-B14F-4D97-AF65-F5344CB8AC3E}">
        <p14:creationId xmlns:p14="http://schemas.microsoft.com/office/powerpoint/2010/main" val="35990868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7C31F32-84A1-499B-95EB-429375D8FE66}"/>
              </a:ext>
            </a:extLst>
          </p:cNvPr>
          <p:cNvSpPr>
            <a:spLocks noGrp="1"/>
          </p:cNvSpPr>
          <p:nvPr>
            <p:ph type="title"/>
          </p:nvPr>
        </p:nvSpPr>
        <p:spPr/>
        <p:txBody>
          <a:bodyPr/>
          <a:lstStyle/>
          <a:p>
            <a:r>
              <a:rPr lang="el-GR" dirty="0"/>
              <a:t>Εφηβεία και σεξουαλικότητα</a:t>
            </a:r>
          </a:p>
        </p:txBody>
      </p:sp>
      <p:sp>
        <p:nvSpPr>
          <p:cNvPr id="3" name="Θέση περιεχομένου 2">
            <a:extLst>
              <a:ext uri="{FF2B5EF4-FFF2-40B4-BE49-F238E27FC236}">
                <a16:creationId xmlns:a16="http://schemas.microsoft.com/office/drawing/2014/main" id="{E5A144B9-838B-4DAA-B8A4-655FCC18621E}"/>
              </a:ext>
            </a:extLst>
          </p:cNvPr>
          <p:cNvSpPr>
            <a:spLocks noGrp="1"/>
          </p:cNvSpPr>
          <p:nvPr>
            <p:ph idx="1"/>
          </p:nvPr>
        </p:nvSpPr>
        <p:spPr/>
        <p:txBody>
          <a:bodyPr/>
          <a:lstStyle/>
          <a:p>
            <a:r>
              <a:rPr lang="el-GR" dirty="0"/>
              <a:t>Στην εφηβεία καθίσταται δυνατή η ολοκλήρωση της σεξουαλικής πράξης.</a:t>
            </a:r>
          </a:p>
          <a:p>
            <a:r>
              <a:rPr lang="el-GR" dirty="0"/>
              <a:t>Η πρώτη ερωτική σχέση του εφήβου μπορεί να γίνει πηγή συναισθημάτων άγχους και ανασφάλειας για τον ίδιο αλλά και για τους γονείς του</a:t>
            </a:r>
          </a:p>
          <a:p>
            <a:r>
              <a:rPr lang="el-GR" b="1" dirty="0"/>
              <a:t>Στην αρχή της εφηβείας</a:t>
            </a:r>
            <a:r>
              <a:rPr lang="el-GR" dirty="0"/>
              <a:t>, η σωματική ανάπτυξη είναι τόσο έντονη και θεαματική που συγκρίνεται σε ρυθμό μόνο με την πρώτη βρεφική ηλικία. </a:t>
            </a:r>
            <a:r>
              <a:rPr lang="el-GR" dirty="0" err="1"/>
              <a:t>Oι</a:t>
            </a:r>
            <a:r>
              <a:rPr lang="el-GR" dirty="0"/>
              <a:t> έφηβοι βλέπουν τις πρώτες αλλαγές στο σώμα τους.</a:t>
            </a:r>
          </a:p>
          <a:p>
            <a:r>
              <a:rPr lang="el-GR" dirty="0"/>
              <a:t>Όσον αφορά το σεξουαλικό ενδιαφέρον, ο έφηβος ενδιαφέρεται -σε πλατωνικό επίπεδο- για το άλλο ή, πιο σπάνια, για το ίδιο φύλο.</a:t>
            </a:r>
          </a:p>
        </p:txBody>
      </p:sp>
    </p:spTree>
    <p:extLst>
      <p:ext uri="{BB962C8B-B14F-4D97-AF65-F5344CB8AC3E}">
        <p14:creationId xmlns:p14="http://schemas.microsoft.com/office/powerpoint/2010/main" val="2064685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32034D3-4AEC-49CE-AB99-BCC8B55CED0D}"/>
              </a:ext>
            </a:extLst>
          </p:cNvPr>
          <p:cNvSpPr>
            <a:spLocks noGrp="1"/>
          </p:cNvSpPr>
          <p:nvPr>
            <p:ph type="title"/>
          </p:nvPr>
        </p:nvSpPr>
        <p:spPr/>
        <p:txBody>
          <a:bodyPr/>
          <a:lstStyle/>
          <a:p>
            <a:r>
              <a:rPr lang="el-GR" dirty="0"/>
              <a:t>Εφηβεία και σεξουαλικότητα</a:t>
            </a:r>
          </a:p>
        </p:txBody>
      </p:sp>
      <p:sp>
        <p:nvSpPr>
          <p:cNvPr id="3" name="Θέση περιεχομένου 2">
            <a:extLst>
              <a:ext uri="{FF2B5EF4-FFF2-40B4-BE49-F238E27FC236}">
                <a16:creationId xmlns:a16="http://schemas.microsoft.com/office/drawing/2014/main" id="{E4F70000-0B57-4AAC-8E4A-112130971057}"/>
              </a:ext>
            </a:extLst>
          </p:cNvPr>
          <p:cNvSpPr>
            <a:spLocks noGrp="1"/>
          </p:cNvSpPr>
          <p:nvPr>
            <p:ph idx="1"/>
          </p:nvPr>
        </p:nvSpPr>
        <p:spPr/>
        <p:txBody>
          <a:bodyPr>
            <a:normAutofit fontScale="92500" lnSpcReduction="10000"/>
          </a:bodyPr>
          <a:lstStyle/>
          <a:p>
            <a:r>
              <a:rPr lang="el-GR" b="1" i="1" dirty="0"/>
              <a:t>Στη μέση εφηβεία</a:t>
            </a:r>
            <a:r>
              <a:rPr lang="el-GR" dirty="0"/>
              <a:t>, ο έφηβος περνά στην πράξη όσον αφορά το σεξ, πειραματίζεται έντονα και είναι πιθανό να αποκτήσει ολοκληρωμένες σεξουαλικές σχέσεις.</a:t>
            </a:r>
          </a:p>
          <a:p>
            <a:r>
              <a:rPr lang="el-GR" dirty="0"/>
              <a:t>Είναι πιθανό να κάνει πολλές σχέσεις μικρής διάρκειας, πιστεύοντας ότι η καθεμία είναι ξεχωριστή, ή/και να έρχεται σε επαφή με πολλούς και διαφορετικούς συντρόφους, συχνά χωρίς τις απαραίτητες προφυλάξεις.</a:t>
            </a:r>
          </a:p>
          <a:p>
            <a:r>
              <a:rPr lang="el-GR" b="1" i="1" dirty="0"/>
              <a:t>Στην όψιμη εφηβεία</a:t>
            </a:r>
            <a:r>
              <a:rPr lang="el-GR" dirty="0"/>
              <a:t>, ο έφηβος αποκτά την ικανότητα να έχει μια λειτουργική σχέση τόσο με τους άλλους όσο και με το σύντροφό του. Οι πρώτες προσεγγίσεις με άτομα του άλλου φύλου είναι συνήθως αδέξιες. Τα αγόρια μπορεί να είναι επιθετικά ή υπερβολικά ιπποτικά, να αναζητούν κατευθείαν τη σεξουαλική εμπειρία ή, αντίθετα, να κυριαρχούνται από ιδεαλιστικές προθέσεις. Τα κορίτσια, ενώ δείχνουν αρχικά ενδιαφέρον για τα αγόρια της ηλικίας τους, στη συνέχεια στρέφονται σε μεγαλύτερα αγόρια, τα οποία φαίνονται πιο ώριμα και ενδιαφέροντα.</a:t>
            </a:r>
          </a:p>
        </p:txBody>
      </p:sp>
    </p:spTree>
    <p:extLst>
      <p:ext uri="{BB962C8B-B14F-4D97-AF65-F5344CB8AC3E}">
        <p14:creationId xmlns:p14="http://schemas.microsoft.com/office/powerpoint/2010/main" val="3718584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2B29E8A-2D15-4A48-BC84-8DF003105275}"/>
              </a:ext>
            </a:extLst>
          </p:cNvPr>
          <p:cNvSpPr>
            <a:spLocks noGrp="1"/>
          </p:cNvSpPr>
          <p:nvPr>
            <p:ph type="title"/>
          </p:nvPr>
        </p:nvSpPr>
        <p:spPr/>
        <p:txBody>
          <a:bodyPr/>
          <a:lstStyle/>
          <a:p>
            <a:r>
              <a:rPr lang="el-GR" dirty="0"/>
              <a:t>Εφηβεία και σεξουαλικότητα</a:t>
            </a:r>
          </a:p>
        </p:txBody>
      </p:sp>
      <p:sp>
        <p:nvSpPr>
          <p:cNvPr id="3" name="Θέση περιεχομένου 2">
            <a:extLst>
              <a:ext uri="{FF2B5EF4-FFF2-40B4-BE49-F238E27FC236}">
                <a16:creationId xmlns:a16="http://schemas.microsoft.com/office/drawing/2014/main" id="{5659BE82-6387-4A18-9E1B-3CE962B1F7E6}"/>
              </a:ext>
            </a:extLst>
          </p:cNvPr>
          <p:cNvSpPr>
            <a:spLocks noGrp="1"/>
          </p:cNvSpPr>
          <p:nvPr>
            <p:ph idx="1"/>
          </p:nvPr>
        </p:nvSpPr>
        <p:spPr/>
        <p:txBody>
          <a:bodyPr/>
          <a:lstStyle/>
          <a:p>
            <a:r>
              <a:rPr lang="el-GR" dirty="0"/>
              <a:t>Η σεξουαλική διαπαιδαγώγηση:</a:t>
            </a:r>
          </a:p>
          <a:p>
            <a:r>
              <a:rPr lang="el-GR" dirty="0"/>
              <a:t>Σημαντικό είναι να ξέρουν οι γονείς ότι το σεξ δεν θα πρέπει να παρουσιάζεται ως ταμπού, ως κάτι βρόμικο, ανήθικο ή επικίνδυνο.</a:t>
            </a:r>
          </a:p>
          <a:p>
            <a:r>
              <a:rPr lang="el-GR" dirty="0"/>
              <a:t>οι γονείς πρέπει να ξεκινήσουν να μιλάνε στα παιδιά όταν παρατηρήσουν τα πρώτα σημάδια της εφηβείας.</a:t>
            </a:r>
          </a:p>
          <a:p>
            <a:r>
              <a:rPr lang="el-GR" dirty="0"/>
              <a:t>Η ενημέρωση για το σεξ πρέπει να ξεκινάει από την οικογένεια και να συμπληρώνεται από το σχολείο.</a:t>
            </a:r>
          </a:p>
          <a:p>
            <a:r>
              <a:rPr lang="el-GR" dirty="0"/>
              <a:t>Η συνεπής και απαλλαγμένη από προκαταλήψεις συμμετοχή των γονέων θα επιτρέψει τόσο την υγιή αντιμετώπιση των ζητημάτων της σεξουαλικότητας όσο και τη μετάδοση των οικογενειακών ηθικών αξιών.</a:t>
            </a:r>
          </a:p>
        </p:txBody>
      </p:sp>
    </p:spTree>
    <p:extLst>
      <p:ext uri="{BB962C8B-B14F-4D97-AF65-F5344CB8AC3E}">
        <p14:creationId xmlns:p14="http://schemas.microsoft.com/office/powerpoint/2010/main" val="3099883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C6BA958-BFBB-4493-A287-6DBF8FAF60FB}"/>
              </a:ext>
            </a:extLst>
          </p:cNvPr>
          <p:cNvSpPr>
            <a:spLocks noGrp="1"/>
          </p:cNvSpPr>
          <p:nvPr>
            <p:ph type="title"/>
          </p:nvPr>
        </p:nvSpPr>
        <p:spPr>
          <a:xfrm>
            <a:off x="646111" y="452718"/>
            <a:ext cx="9404723" cy="1400530"/>
          </a:xfrm>
        </p:spPr>
        <p:txBody>
          <a:bodyPr/>
          <a:lstStyle/>
          <a:p>
            <a:r>
              <a:rPr lang="el-GR" b="1" dirty="0"/>
              <a:t>Εφηβεία: Προκλήσεις και Ευκαιρίες </a:t>
            </a:r>
          </a:p>
        </p:txBody>
      </p:sp>
      <p:sp>
        <p:nvSpPr>
          <p:cNvPr id="3" name="Θέση περιεχομένου 2">
            <a:extLst>
              <a:ext uri="{FF2B5EF4-FFF2-40B4-BE49-F238E27FC236}">
                <a16:creationId xmlns:a16="http://schemas.microsoft.com/office/drawing/2014/main" id="{C9A0BFD5-0607-4161-AA1D-5C85CD7C8469}"/>
              </a:ext>
            </a:extLst>
          </p:cNvPr>
          <p:cNvSpPr>
            <a:spLocks noGrp="1"/>
          </p:cNvSpPr>
          <p:nvPr>
            <p:ph idx="1"/>
          </p:nvPr>
        </p:nvSpPr>
        <p:spPr>
          <a:xfrm>
            <a:off x="2223083" y="2701255"/>
            <a:ext cx="7826770" cy="3547144"/>
          </a:xfrm>
        </p:spPr>
        <p:txBody>
          <a:bodyPr/>
          <a:lstStyle/>
          <a:p>
            <a:endParaRPr lang="el-GR" dirty="0"/>
          </a:p>
          <a:p>
            <a:endParaRPr lang="el-GR" dirty="0"/>
          </a:p>
          <a:p>
            <a:r>
              <a:rPr lang="el-GR" sz="2800" b="1" dirty="0"/>
              <a:t>Παρουσίαση: Πέτρος </a:t>
            </a:r>
            <a:r>
              <a:rPr lang="el-GR" sz="2800" b="1" dirty="0" err="1"/>
              <a:t>Διαμάντης</a:t>
            </a:r>
            <a:r>
              <a:rPr lang="el-GR" sz="2800" b="1" dirty="0"/>
              <a:t>, ΠΕ Κοινωνικός Λειτουργός </a:t>
            </a:r>
            <a:r>
              <a:rPr lang="en-US" sz="2800" b="1" dirty="0"/>
              <a:t>MSc</a:t>
            </a:r>
            <a:endParaRPr lang="el-GR" sz="2800" b="1" dirty="0"/>
          </a:p>
        </p:txBody>
      </p:sp>
    </p:spTree>
    <p:extLst>
      <p:ext uri="{BB962C8B-B14F-4D97-AF65-F5344CB8AC3E}">
        <p14:creationId xmlns:p14="http://schemas.microsoft.com/office/powerpoint/2010/main" val="27518240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755972B-5B49-472A-A216-A38EAFFE2659}"/>
              </a:ext>
            </a:extLst>
          </p:cNvPr>
          <p:cNvSpPr>
            <a:spLocks noGrp="1"/>
          </p:cNvSpPr>
          <p:nvPr>
            <p:ph type="title"/>
          </p:nvPr>
        </p:nvSpPr>
        <p:spPr/>
        <p:txBody>
          <a:bodyPr/>
          <a:lstStyle/>
          <a:p>
            <a:r>
              <a:rPr lang="el-GR" dirty="0"/>
              <a:t>Εφηβεία και σεξουαλικότητα</a:t>
            </a:r>
          </a:p>
        </p:txBody>
      </p:sp>
      <p:sp>
        <p:nvSpPr>
          <p:cNvPr id="3" name="Θέση περιεχομένου 2">
            <a:extLst>
              <a:ext uri="{FF2B5EF4-FFF2-40B4-BE49-F238E27FC236}">
                <a16:creationId xmlns:a16="http://schemas.microsoft.com/office/drawing/2014/main" id="{2F0B1DCB-3A08-4D85-A702-99BA699D9A0A}"/>
              </a:ext>
            </a:extLst>
          </p:cNvPr>
          <p:cNvSpPr>
            <a:spLocks noGrp="1"/>
          </p:cNvSpPr>
          <p:nvPr>
            <p:ph idx="1"/>
          </p:nvPr>
        </p:nvSpPr>
        <p:spPr/>
        <p:txBody>
          <a:bodyPr>
            <a:normAutofit fontScale="92500" lnSpcReduction="10000"/>
          </a:bodyPr>
          <a:lstStyle/>
          <a:p>
            <a:r>
              <a:rPr lang="el-GR" b="1" dirty="0" err="1"/>
              <a:t>Εφηβοι</a:t>
            </a:r>
            <a:r>
              <a:rPr lang="el-GR" b="1" dirty="0"/>
              <a:t> και ομοφυλοφιλία</a:t>
            </a:r>
          </a:p>
          <a:p>
            <a:r>
              <a:rPr lang="el-GR" dirty="0"/>
              <a:t>Εκτός από την </a:t>
            </a:r>
            <a:r>
              <a:rPr lang="el-GR" dirty="0" err="1"/>
              <a:t>ετεροσεξουαλική</a:t>
            </a:r>
            <a:r>
              <a:rPr lang="el-GR" dirty="0"/>
              <a:t> σχέση, την κοινά αποδεκτή έκφραση της σεξουαλικότητας στην εφηβεία, συχνά παρατηρούνται και ομοφυλοφιλικές συμπεριφορές.</a:t>
            </a:r>
          </a:p>
          <a:p>
            <a:r>
              <a:rPr lang="el-GR" dirty="0"/>
              <a:t>Αν όμως υπάρχει μια επιμονή σε αυτό και ο έφηβος έχει πράγματι ομοφυλοφιλική κατεύθυνση, είναι σκόπιμο οι γονείς να πάρουν τη γνώμη ενός ειδικού.</a:t>
            </a:r>
          </a:p>
          <a:p>
            <a:r>
              <a:rPr lang="el-GR" dirty="0"/>
              <a:t>Τα παιδιά αυτά είναι συχνά πιθανό να είναι «κλειστά», αντικοινωνικά, να εμφανίζουν άγχος ή κατάθλιψη.</a:t>
            </a:r>
          </a:p>
          <a:p>
            <a:r>
              <a:rPr lang="el-GR" dirty="0"/>
              <a:t>Το να τιμωρήσουμε το παιδί ή να το πιέσουμε με οποιονδήποτε τρόπο δεν θα έχει κανένα αποτέλεσμα. Το μόνο που θα καταφέρουμε θα είναι να χαλάσουν τη σχέση τους μαζί του και πιθανώς να βοηθήσουν στο να γίνει ένας ομοφυλόφιλος ενήλικος με ακραίες συμπεριφορές.</a:t>
            </a:r>
          </a:p>
        </p:txBody>
      </p:sp>
    </p:spTree>
    <p:extLst>
      <p:ext uri="{BB962C8B-B14F-4D97-AF65-F5344CB8AC3E}">
        <p14:creationId xmlns:p14="http://schemas.microsoft.com/office/powerpoint/2010/main" val="39139251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D1A53C-758D-42BE-948A-714038540F7F}"/>
              </a:ext>
            </a:extLst>
          </p:cNvPr>
          <p:cNvSpPr>
            <a:spLocks noGrp="1"/>
          </p:cNvSpPr>
          <p:nvPr>
            <p:ph type="title"/>
          </p:nvPr>
        </p:nvSpPr>
        <p:spPr/>
        <p:txBody>
          <a:bodyPr/>
          <a:lstStyle/>
          <a:p>
            <a:r>
              <a:rPr lang="el-GR" dirty="0"/>
              <a:t>Θυμός και εφηβεία</a:t>
            </a:r>
          </a:p>
        </p:txBody>
      </p:sp>
      <p:sp>
        <p:nvSpPr>
          <p:cNvPr id="3" name="Θέση περιεχομένου 2">
            <a:extLst>
              <a:ext uri="{FF2B5EF4-FFF2-40B4-BE49-F238E27FC236}">
                <a16:creationId xmlns:a16="http://schemas.microsoft.com/office/drawing/2014/main" id="{8E3AF656-D1F1-485E-8FDF-1809355C698F}"/>
              </a:ext>
            </a:extLst>
          </p:cNvPr>
          <p:cNvSpPr>
            <a:spLocks noGrp="1"/>
          </p:cNvSpPr>
          <p:nvPr>
            <p:ph idx="1"/>
          </p:nvPr>
        </p:nvSpPr>
        <p:spPr/>
        <p:txBody>
          <a:bodyPr>
            <a:normAutofit fontScale="92500" lnSpcReduction="20000"/>
          </a:bodyPr>
          <a:lstStyle/>
          <a:p>
            <a:r>
              <a:rPr lang="el-GR" dirty="0"/>
              <a:t>Ο θυμός αποτελεί ένα φυσιολογικό, συνήθως υγιές, ανθρώπινο συναίσθημα. Όταν, όμως, ξεφεύγει από τον έλεγχό μας γίνεται καταστροφικός</a:t>
            </a:r>
          </a:p>
          <a:p>
            <a:r>
              <a:rPr lang="el-GR" dirty="0"/>
              <a:t>Οι έφηβοι αγωνίζονται να βγάλουν κάποιο νόημα από τις αλλαγές που συμβαί­νουν στο σώμα τους και στα συναισθήματά τους αυτή την περίοδο και μερι­κές φορές η κατήφεια, η σεξουαλική έλξη ή η επιθυμία να έχουν κάποιο είδος ελέγχου μπορεί να αναμιχθούν και να τους κάνουν έξαλλους.</a:t>
            </a:r>
          </a:p>
          <a:p>
            <a:r>
              <a:rPr lang="el-GR" dirty="0"/>
              <a:t>Ο θυμός μπορεί να είναι:</a:t>
            </a:r>
          </a:p>
          <a:p>
            <a:pPr marL="0" indent="0">
              <a:buNone/>
            </a:pPr>
            <a:r>
              <a:rPr lang="el-GR" i="1" dirty="0"/>
              <a:t>	Μια προειδοποιητική ένδειξη ότι δεν ικανοποιούνται σημαντικές ανάγκες</a:t>
            </a:r>
            <a:endParaRPr lang="el-GR" dirty="0"/>
          </a:p>
          <a:p>
            <a:pPr marL="0" indent="0">
              <a:buNone/>
            </a:pPr>
            <a:r>
              <a:rPr lang="el-GR" i="1" dirty="0"/>
              <a:t>	Μια ώθηση για να κάνετε κάποιες αλλαγές</a:t>
            </a:r>
            <a:endParaRPr lang="el-GR" dirty="0"/>
          </a:p>
          <a:p>
            <a:pPr marL="0" indent="0">
              <a:buNone/>
            </a:pPr>
            <a:r>
              <a:rPr lang="el-GR" dirty="0"/>
              <a:t>	Ένας</a:t>
            </a:r>
            <a:r>
              <a:rPr lang="el-GR" i="1" dirty="0"/>
              <a:t> τρόπος να δείξουμε στους άλλους πώς νιώθουμε και τι 	χρειαζόμαστε. Όλοι έχουν συναισθήματα κι ανάγκες. Δεν είναι σωστά ή 	λανθασμένα, απλώς υπάρχουν.</a:t>
            </a:r>
            <a:endParaRPr lang="el-GR" dirty="0"/>
          </a:p>
          <a:p>
            <a:endParaRPr lang="el-GR" dirty="0"/>
          </a:p>
          <a:p>
            <a:endParaRPr lang="el-GR" dirty="0"/>
          </a:p>
        </p:txBody>
      </p:sp>
    </p:spTree>
    <p:extLst>
      <p:ext uri="{BB962C8B-B14F-4D97-AF65-F5344CB8AC3E}">
        <p14:creationId xmlns:p14="http://schemas.microsoft.com/office/powerpoint/2010/main" val="42919610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567182A-73AF-42F9-82E2-E50F4E952DB9}"/>
              </a:ext>
            </a:extLst>
          </p:cNvPr>
          <p:cNvSpPr>
            <a:spLocks noGrp="1"/>
          </p:cNvSpPr>
          <p:nvPr>
            <p:ph type="title"/>
          </p:nvPr>
        </p:nvSpPr>
        <p:spPr/>
        <p:txBody>
          <a:bodyPr/>
          <a:lstStyle/>
          <a:p>
            <a:r>
              <a:rPr lang="el-GR" dirty="0"/>
              <a:t>Θυμός και εφηβεία</a:t>
            </a:r>
          </a:p>
        </p:txBody>
      </p:sp>
      <p:sp>
        <p:nvSpPr>
          <p:cNvPr id="3" name="Θέση περιεχομένου 2">
            <a:extLst>
              <a:ext uri="{FF2B5EF4-FFF2-40B4-BE49-F238E27FC236}">
                <a16:creationId xmlns:a16="http://schemas.microsoft.com/office/drawing/2014/main" id="{0DD63D91-E2C9-407A-865C-998EC3BFAB9C}"/>
              </a:ext>
            </a:extLst>
          </p:cNvPr>
          <p:cNvSpPr>
            <a:spLocks noGrp="1"/>
          </p:cNvSpPr>
          <p:nvPr>
            <p:ph idx="1"/>
          </p:nvPr>
        </p:nvSpPr>
        <p:spPr/>
        <p:txBody>
          <a:bodyPr/>
          <a:lstStyle/>
          <a:p>
            <a:r>
              <a:rPr lang="el-GR" b="1" dirty="0"/>
              <a:t>Αντιμετωπίζοντας την «έκρηξη θυμού» στην εφηβεία</a:t>
            </a:r>
          </a:p>
          <a:p>
            <a:pPr marL="0" indent="0">
              <a:buNone/>
            </a:pPr>
            <a:r>
              <a:rPr lang="el-GR" dirty="0"/>
              <a:t>Στην περίπτωση μιας «έκρηξης θυμού»:</a:t>
            </a:r>
          </a:p>
          <a:p>
            <a:pPr marL="0" indent="0">
              <a:buNone/>
            </a:pPr>
            <a:r>
              <a:rPr lang="el-GR" b="1" i="1" dirty="0"/>
              <a:t>Μην το παίρνετε προσωπικά</a:t>
            </a:r>
            <a:endParaRPr lang="el-GR" b="1" dirty="0"/>
          </a:p>
          <a:p>
            <a:pPr marL="0" indent="0">
              <a:buNone/>
            </a:pPr>
            <a:r>
              <a:rPr lang="el-GR" b="1" i="1" dirty="0"/>
              <a:t>Ακούστε προσεκτικά</a:t>
            </a:r>
            <a:endParaRPr lang="el-GR" b="1" dirty="0"/>
          </a:p>
          <a:p>
            <a:pPr marL="0" indent="0">
              <a:buNone/>
            </a:pPr>
            <a:r>
              <a:rPr lang="el-GR" b="1" i="1" dirty="0"/>
              <a:t>Βοηθήστε το παιδί σας να βρει τα αίτια των συναισθημάτων του</a:t>
            </a:r>
            <a:endParaRPr lang="el-GR" b="1" dirty="0"/>
          </a:p>
          <a:p>
            <a:pPr marL="0" indent="0">
              <a:buNone/>
            </a:pPr>
            <a:r>
              <a:rPr lang="el-GR" b="1" i="1" dirty="0"/>
              <a:t>Βάλτε όρια στη συμπεριφορά</a:t>
            </a:r>
            <a:endParaRPr lang="el-GR" b="1" dirty="0"/>
          </a:p>
          <a:p>
            <a:pPr marL="0" indent="0">
              <a:buNone/>
            </a:pPr>
            <a:r>
              <a:rPr lang="el-GR" b="1" i="1" dirty="0"/>
              <a:t>Περιμένετε να περάσει η μπόρα</a:t>
            </a:r>
            <a:endParaRPr lang="el-GR" b="1" dirty="0"/>
          </a:p>
          <a:p>
            <a:pPr marL="0" indent="0">
              <a:buNone/>
            </a:pPr>
            <a:endParaRPr lang="el-GR" dirty="0"/>
          </a:p>
        </p:txBody>
      </p:sp>
    </p:spTree>
    <p:extLst>
      <p:ext uri="{BB962C8B-B14F-4D97-AF65-F5344CB8AC3E}">
        <p14:creationId xmlns:p14="http://schemas.microsoft.com/office/powerpoint/2010/main" val="39901030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D4D3851-4BFF-411C-A7F3-2999DCCF4AF0}"/>
              </a:ext>
            </a:extLst>
          </p:cNvPr>
          <p:cNvSpPr>
            <a:spLocks noGrp="1"/>
          </p:cNvSpPr>
          <p:nvPr>
            <p:ph type="title"/>
          </p:nvPr>
        </p:nvSpPr>
        <p:spPr/>
        <p:txBody>
          <a:bodyPr/>
          <a:lstStyle/>
          <a:p>
            <a:r>
              <a:rPr lang="el-GR" dirty="0"/>
              <a:t>Θυμός και εφηβεία</a:t>
            </a:r>
          </a:p>
        </p:txBody>
      </p:sp>
      <p:sp>
        <p:nvSpPr>
          <p:cNvPr id="3" name="Θέση περιεχομένου 2">
            <a:extLst>
              <a:ext uri="{FF2B5EF4-FFF2-40B4-BE49-F238E27FC236}">
                <a16:creationId xmlns:a16="http://schemas.microsoft.com/office/drawing/2014/main" id="{2C9EAF01-C1D3-4C2F-9620-4E36D66F0BD9}"/>
              </a:ext>
            </a:extLst>
          </p:cNvPr>
          <p:cNvSpPr>
            <a:spLocks noGrp="1"/>
          </p:cNvSpPr>
          <p:nvPr>
            <p:ph idx="1"/>
          </p:nvPr>
        </p:nvSpPr>
        <p:spPr/>
        <p:txBody>
          <a:bodyPr>
            <a:normAutofit fontScale="92500" lnSpcReduction="20000"/>
          </a:bodyPr>
          <a:lstStyle/>
          <a:p>
            <a:r>
              <a:rPr lang="el-GR" b="1" dirty="0"/>
              <a:t>Συνηθισμένες καταστάσεις που προκαλούν ασυνήθιστες συμπεριφορές είναι:</a:t>
            </a:r>
            <a:endParaRPr lang="el-GR" dirty="0"/>
          </a:p>
          <a:p>
            <a:r>
              <a:rPr lang="el-GR" i="1" dirty="0"/>
              <a:t>Ο εκφοβισμός ή η πίεση από τους συνομηλίκους</a:t>
            </a:r>
            <a:endParaRPr lang="el-GR" dirty="0"/>
          </a:p>
          <a:p>
            <a:r>
              <a:rPr lang="el-GR" i="1" dirty="0"/>
              <a:t>Οι δυσκολίες στο σχολείο κι οι υπερβολικές προσδοκίες</a:t>
            </a:r>
            <a:endParaRPr lang="el-GR" dirty="0"/>
          </a:p>
          <a:p>
            <a:r>
              <a:rPr lang="el-GR" i="1" dirty="0"/>
              <a:t>Οι μαθησιακές δυσκολίες όπως η μη διαγνωσμένη δυσλεξία</a:t>
            </a:r>
            <a:endParaRPr lang="el-GR" dirty="0"/>
          </a:p>
          <a:p>
            <a:r>
              <a:rPr lang="el-GR" dirty="0"/>
              <a:t>Τα</a:t>
            </a:r>
            <a:r>
              <a:rPr lang="el-GR" i="1" dirty="0"/>
              <a:t> προβλήματα με τον φίλο/τη φίλη τους</a:t>
            </a:r>
            <a:endParaRPr lang="el-GR" dirty="0"/>
          </a:p>
          <a:p>
            <a:r>
              <a:rPr lang="el-GR" i="1" dirty="0"/>
              <a:t>Οι ανησυχίες για την εμφάνιση τους</a:t>
            </a:r>
            <a:endParaRPr lang="el-GR" dirty="0"/>
          </a:p>
          <a:p>
            <a:r>
              <a:rPr lang="el-GR" i="1" dirty="0"/>
              <a:t>Οι γονείς που δεν είναι επιδεκτικοί οικογενειακών αλλαγών</a:t>
            </a:r>
            <a:endParaRPr lang="el-GR" dirty="0"/>
          </a:p>
          <a:p>
            <a:r>
              <a:rPr lang="el-GR" i="1" dirty="0"/>
              <a:t>Ο θάνατος ή η ασθένεια στην οικογένεια ή σε φίλους.</a:t>
            </a:r>
            <a:endParaRPr lang="el-GR" dirty="0"/>
          </a:p>
          <a:p>
            <a:pPr marL="0" indent="0">
              <a:buNone/>
            </a:pPr>
            <a:r>
              <a:rPr lang="el-GR" dirty="0"/>
              <a:t>Ίσως χρειάζεται να ζητήσετε βοήθεια κι υποστήριξη οι ίδιοι πριν μπορέσετε να βοηθήσετε τον έφηβό σας, είτε από το σχο­λείο του εφήβου σας ή τις συμβουλευτικές υπηρεσίες ειδικών.</a:t>
            </a:r>
          </a:p>
        </p:txBody>
      </p:sp>
    </p:spTree>
    <p:extLst>
      <p:ext uri="{BB962C8B-B14F-4D97-AF65-F5344CB8AC3E}">
        <p14:creationId xmlns:p14="http://schemas.microsoft.com/office/powerpoint/2010/main" val="3906456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3952E5-3B21-49B4-95CC-F4691C6A4FD4}"/>
              </a:ext>
            </a:extLst>
          </p:cNvPr>
          <p:cNvSpPr>
            <a:spLocks noGrp="1"/>
          </p:cNvSpPr>
          <p:nvPr>
            <p:ph type="title"/>
          </p:nvPr>
        </p:nvSpPr>
        <p:spPr/>
        <p:txBody>
          <a:bodyPr/>
          <a:lstStyle/>
          <a:p>
            <a:r>
              <a:rPr lang="el-GR" dirty="0"/>
              <a:t>Εφηβεία και διαδίκτυο</a:t>
            </a:r>
          </a:p>
        </p:txBody>
      </p:sp>
      <p:sp>
        <p:nvSpPr>
          <p:cNvPr id="3" name="Θέση περιεχομένου 2">
            <a:extLst>
              <a:ext uri="{FF2B5EF4-FFF2-40B4-BE49-F238E27FC236}">
                <a16:creationId xmlns:a16="http://schemas.microsoft.com/office/drawing/2014/main" id="{E36EEBA4-0579-408E-9403-4618BBC8A1E6}"/>
              </a:ext>
            </a:extLst>
          </p:cNvPr>
          <p:cNvSpPr>
            <a:spLocks noGrp="1"/>
          </p:cNvSpPr>
          <p:nvPr>
            <p:ph idx="1"/>
          </p:nvPr>
        </p:nvSpPr>
        <p:spPr/>
        <p:txBody>
          <a:bodyPr/>
          <a:lstStyle/>
          <a:p>
            <a:r>
              <a:rPr lang="el-GR" b="1" dirty="0"/>
              <a:t>Τα κριτήρια που οριοθετούν την υπερβολική χρήση:</a:t>
            </a:r>
            <a:endParaRPr lang="el-GR" dirty="0"/>
          </a:p>
          <a:p>
            <a:r>
              <a:rPr lang="el-GR" dirty="0"/>
              <a:t>Παραμονή on-</a:t>
            </a:r>
            <a:r>
              <a:rPr lang="el-GR" dirty="0" err="1"/>
              <a:t>line</a:t>
            </a:r>
            <a:r>
              <a:rPr lang="el-GR" dirty="0"/>
              <a:t> για όλο και περισσότερο χρόνο</a:t>
            </a:r>
          </a:p>
          <a:p>
            <a:r>
              <a:rPr lang="el-GR" dirty="0"/>
              <a:t>Αποτυχία διαχείρισης του επερχόμενου αισθήματος διέγερσης ή/και κατάθλιψης</a:t>
            </a:r>
          </a:p>
          <a:p>
            <a:r>
              <a:rPr lang="el-GR" dirty="0"/>
              <a:t>Κίνδυνος απώλειας σχέσης ή ευκαιρίας εξαιτίας της χρήσης</a:t>
            </a:r>
          </a:p>
          <a:p>
            <a:r>
              <a:rPr lang="el-GR" dirty="0"/>
              <a:t>Ψεύδη, προκειμένου να καλυφθεί η αληθής έκταση της χρήσης</a:t>
            </a:r>
          </a:p>
          <a:p>
            <a:r>
              <a:rPr lang="el-GR" dirty="0"/>
              <a:t>Χρήση προκειμένου να ελεγχθούν τα αρνητικά συναισθήματα</a:t>
            </a:r>
          </a:p>
          <a:p>
            <a:endParaRPr lang="el-GR" dirty="0"/>
          </a:p>
        </p:txBody>
      </p:sp>
    </p:spTree>
    <p:extLst>
      <p:ext uri="{BB962C8B-B14F-4D97-AF65-F5344CB8AC3E}">
        <p14:creationId xmlns:p14="http://schemas.microsoft.com/office/powerpoint/2010/main" val="37362962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6A5441E-9C04-47DA-B289-0CDF33127EE8}"/>
              </a:ext>
            </a:extLst>
          </p:cNvPr>
          <p:cNvSpPr>
            <a:spLocks noGrp="1"/>
          </p:cNvSpPr>
          <p:nvPr>
            <p:ph type="title"/>
          </p:nvPr>
        </p:nvSpPr>
        <p:spPr/>
        <p:txBody>
          <a:bodyPr/>
          <a:lstStyle/>
          <a:p>
            <a:r>
              <a:rPr lang="el-GR" dirty="0"/>
              <a:t>Εφηβεία και διαδίκτυο</a:t>
            </a:r>
          </a:p>
        </p:txBody>
      </p:sp>
      <p:sp>
        <p:nvSpPr>
          <p:cNvPr id="3" name="Θέση περιεχομένου 2">
            <a:extLst>
              <a:ext uri="{FF2B5EF4-FFF2-40B4-BE49-F238E27FC236}">
                <a16:creationId xmlns:a16="http://schemas.microsoft.com/office/drawing/2014/main" id="{A3DA6E4C-DB20-4605-8F0B-59288B1CD3F3}"/>
              </a:ext>
            </a:extLst>
          </p:cNvPr>
          <p:cNvSpPr>
            <a:spLocks noGrp="1"/>
          </p:cNvSpPr>
          <p:nvPr>
            <p:ph idx="1"/>
          </p:nvPr>
        </p:nvSpPr>
        <p:spPr/>
        <p:txBody>
          <a:bodyPr>
            <a:normAutofit/>
          </a:bodyPr>
          <a:lstStyle/>
          <a:p>
            <a:r>
              <a:rPr lang="el-GR" dirty="0"/>
              <a:t>Παράγοντες που επηρεάζουν τη χρήση:</a:t>
            </a:r>
          </a:p>
          <a:p>
            <a:r>
              <a:rPr lang="el-GR" dirty="0"/>
              <a:t>η προσωπικότητα του εφήβου, </a:t>
            </a:r>
          </a:p>
          <a:p>
            <a:r>
              <a:rPr lang="el-GR" dirty="0"/>
              <a:t>η ύπαρξη συνοδών ψυχολογικών καταστάσεων</a:t>
            </a:r>
          </a:p>
          <a:p>
            <a:r>
              <a:rPr lang="el-GR" dirty="0"/>
              <a:t>η οικογενειακή δυσλειτουργία, </a:t>
            </a:r>
          </a:p>
          <a:p>
            <a:r>
              <a:rPr lang="el-GR" dirty="0"/>
              <a:t>τραυματικά γεγονότα</a:t>
            </a:r>
          </a:p>
          <a:p>
            <a:r>
              <a:rPr lang="el-GR" dirty="0"/>
              <a:t>Οι νέες κοινωνικές συνθήκες (έλλειψη χώρων φυσικής εκτόνωσης και κοινωνικοποίησης, η υπεραπασχόληση των γονέων και η γενικότερη απομόνωση και έλλειψη επικοινωνίας) </a:t>
            </a:r>
          </a:p>
          <a:p>
            <a:pPr marL="0" indent="0">
              <a:buNone/>
            </a:pPr>
            <a:endParaRPr lang="el-GR" dirty="0"/>
          </a:p>
        </p:txBody>
      </p:sp>
    </p:spTree>
    <p:extLst>
      <p:ext uri="{BB962C8B-B14F-4D97-AF65-F5344CB8AC3E}">
        <p14:creationId xmlns:p14="http://schemas.microsoft.com/office/powerpoint/2010/main" val="17382243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80CDEDF-8B84-4B9D-895F-279F0091C997}"/>
              </a:ext>
            </a:extLst>
          </p:cNvPr>
          <p:cNvSpPr>
            <a:spLocks noGrp="1"/>
          </p:cNvSpPr>
          <p:nvPr>
            <p:ph type="title"/>
          </p:nvPr>
        </p:nvSpPr>
        <p:spPr/>
        <p:txBody>
          <a:bodyPr/>
          <a:lstStyle/>
          <a:p>
            <a:r>
              <a:rPr lang="el-GR" dirty="0"/>
              <a:t>Εφηβεία και διαδίκτυο</a:t>
            </a:r>
          </a:p>
        </p:txBody>
      </p:sp>
      <p:sp>
        <p:nvSpPr>
          <p:cNvPr id="3" name="Θέση περιεχομένου 2">
            <a:extLst>
              <a:ext uri="{FF2B5EF4-FFF2-40B4-BE49-F238E27FC236}">
                <a16:creationId xmlns:a16="http://schemas.microsoft.com/office/drawing/2014/main" id="{8AA0EB9C-ED44-48AB-987E-8D80A591DCB6}"/>
              </a:ext>
            </a:extLst>
          </p:cNvPr>
          <p:cNvSpPr>
            <a:spLocks noGrp="1"/>
          </p:cNvSpPr>
          <p:nvPr>
            <p:ph idx="1"/>
          </p:nvPr>
        </p:nvSpPr>
        <p:spPr/>
        <p:txBody>
          <a:bodyPr>
            <a:normAutofit fontScale="92500" lnSpcReduction="20000"/>
          </a:bodyPr>
          <a:lstStyle/>
          <a:p>
            <a:r>
              <a:rPr lang="el-GR" dirty="0"/>
              <a:t>Πρόδρομα συμπτώματα:</a:t>
            </a:r>
          </a:p>
          <a:p>
            <a:r>
              <a:rPr lang="el-GR" dirty="0"/>
              <a:t>Ο υπερβολικός χρόνος ενασχόλησης, </a:t>
            </a:r>
          </a:p>
          <a:p>
            <a:r>
              <a:rPr lang="el-GR" dirty="0"/>
              <a:t>η μονομανία, </a:t>
            </a:r>
          </a:p>
          <a:p>
            <a:r>
              <a:rPr lang="el-GR" dirty="0"/>
              <a:t>η παραμέληση των υποχρεώσεων και άλλων ασχολιών, </a:t>
            </a:r>
          </a:p>
          <a:p>
            <a:r>
              <a:rPr lang="el-GR" dirty="0"/>
              <a:t>η απότομη πτώση της σχολικής επίδοσης, </a:t>
            </a:r>
          </a:p>
          <a:p>
            <a:r>
              <a:rPr lang="el-GR" dirty="0"/>
              <a:t>η απομόνωση και η μείωση του χρόνου δραστηριοτήτων και του χρόνου που περνούν με φίλους, </a:t>
            </a:r>
          </a:p>
          <a:p>
            <a:r>
              <a:rPr lang="el-GR" dirty="0"/>
              <a:t>η επιθετικότητα, </a:t>
            </a:r>
          </a:p>
          <a:p>
            <a:r>
              <a:rPr lang="el-GR" dirty="0"/>
              <a:t>η μεταβολή της συμπεριφοράς, </a:t>
            </a:r>
          </a:p>
          <a:p>
            <a:r>
              <a:rPr lang="el-GR" dirty="0"/>
              <a:t>η αδιαφορία για πράγματα που παλιά τον/την ευχαριστούσαν, </a:t>
            </a:r>
          </a:p>
          <a:p>
            <a:r>
              <a:rPr lang="el-GR" dirty="0"/>
              <a:t>οι πονοκέφαλοι, η ξηρότητα οφθαλμών, η παραμέληση της προσωπικής φροντίδας και υγιεινής</a:t>
            </a:r>
          </a:p>
        </p:txBody>
      </p:sp>
    </p:spTree>
    <p:extLst>
      <p:ext uri="{BB962C8B-B14F-4D97-AF65-F5344CB8AC3E}">
        <p14:creationId xmlns:p14="http://schemas.microsoft.com/office/powerpoint/2010/main" val="16055924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4B61513-7448-4F16-8301-4CF03E0A613C}"/>
              </a:ext>
            </a:extLst>
          </p:cNvPr>
          <p:cNvSpPr>
            <a:spLocks noGrp="1"/>
          </p:cNvSpPr>
          <p:nvPr>
            <p:ph type="title"/>
          </p:nvPr>
        </p:nvSpPr>
        <p:spPr/>
        <p:txBody>
          <a:bodyPr/>
          <a:lstStyle/>
          <a:p>
            <a:r>
              <a:rPr lang="el-GR" dirty="0"/>
              <a:t>Εφηβεία και διαδίκτυο</a:t>
            </a:r>
          </a:p>
        </p:txBody>
      </p:sp>
      <p:sp>
        <p:nvSpPr>
          <p:cNvPr id="3" name="Θέση περιεχομένου 2">
            <a:extLst>
              <a:ext uri="{FF2B5EF4-FFF2-40B4-BE49-F238E27FC236}">
                <a16:creationId xmlns:a16="http://schemas.microsoft.com/office/drawing/2014/main" id="{36C72F09-D68E-408B-BF3A-CDB0DC7F2B52}"/>
              </a:ext>
            </a:extLst>
          </p:cNvPr>
          <p:cNvSpPr>
            <a:spLocks noGrp="1"/>
          </p:cNvSpPr>
          <p:nvPr>
            <p:ph idx="1"/>
          </p:nvPr>
        </p:nvSpPr>
        <p:spPr/>
        <p:txBody>
          <a:bodyPr/>
          <a:lstStyle/>
          <a:p>
            <a:pPr marL="0" indent="0">
              <a:buNone/>
            </a:pPr>
            <a:r>
              <a:rPr lang="el-GR" b="1" dirty="0"/>
              <a:t>Συμβουλές σε γονείς:</a:t>
            </a:r>
          </a:p>
          <a:p>
            <a:pPr>
              <a:buFont typeface="Wingdings" panose="05000000000000000000" pitchFamily="2" charset="2"/>
              <a:buChar char="Ø"/>
            </a:pPr>
            <a:r>
              <a:rPr lang="el-GR" dirty="0"/>
              <a:t>Από μικρή ηλικία θα πρέπει να τίθενται όρια και να τηρούνται μέσα στην οικογένεια.</a:t>
            </a:r>
          </a:p>
          <a:p>
            <a:pPr>
              <a:buFont typeface="Wingdings" panose="05000000000000000000" pitchFamily="2" charset="2"/>
              <a:buChar char="Ø"/>
            </a:pPr>
            <a:r>
              <a:rPr lang="el-GR" dirty="0"/>
              <a:t>Τα όρια που τίθενται διεθνώς για χρόνο οθόνης-</a:t>
            </a:r>
            <a:r>
              <a:rPr lang="el-GR" dirty="0" err="1"/>
              <a:t>screen</a:t>
            </a:r>
            <a:r>
              <a:rPr lang="el-GR" dirty="0"/>
              <a:t> </a:t>
            </a:r>
            <a:r>
              <a:rPr lang="el-GR" dirty="0" err="1"/>
              <a:t>time</a:t>
            </a:r>
            <a:r>
              <a:rPr lang="el-GR" dirty="0"/>
              <a:t> κατά την παιδική και εφηβική ηλικία είναι οι </a:t>
            </a:r>
            <a:r>
              <a:rPr lang="el-GR" b="1" dirty="0"/>
              <a:t>δύο ώρες την ημέρα</a:t>
            </a:r>
          </a:p>
          <a:p>
            <a:pPr>
              <a:buFont typeface="Wingdings" panose="05000000000000000000" pitchFamily="2" charset="2"/>
              <a:buChar char="Ø"/>
            </a:pPr>
            <a:r>
              <a:rPr lang="el-GR" dirty="0"/>
              <a:t>Αφιερώστε χρόνο και διάθεση ώστε να ασχοληθείτε με θέματα διαδικτύου </a:t>
            </a:r>
            <a:r>
              <a:rPr lang="el-GR" b="1" dirty="0"/>
              <a:t>ΜΑΖΙ</a:t>
            </a:r>
            <a:r>
              <a:rPr lang="el-GR" dirty="0"/>
              <a:t> με τα παιδιά.</a:t>
            </a:r>
          </a:p>
          <a:p>
            <a:pPr>
              <a:buFont typeface="Wingdings" panose="05000000000000000000" pitchFamily="2" charset="2"/>
              <a:buChar char="Ø"/>
            </a:pPr>
            <a:r>
              <a:rPr lang="el-GR" dirty="0"/>
              <a:t>Τοποθετείστε τον υπολογιστή σε κοινόχρηστο χώρο, ώστε να μη δίνεται η δυνατότητα στο παιδί να απομονωθεί και να υπάρχει σχετική επιστασία.</a:t>
            </a:r>
          </a:p>
        </p:txBody>
      </p:sp>
    </p:spTree>
    <p:extLst>
      <p:ext uri="{BB962C8B-B14F-4D97-AF65-F5344CB8AC3E}">
        <p14:creationId xmlns:p14="http://schemas.microsoft.com/office/powerpoint/2010/main" val="1029819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A8140F0-0A6A-450F-A30F-B507BBD1AC32}"/>
              </a:ext>
            </a:extLst>
          </p:cNvPr>
          <p:cNvSpPr>
            <a:spLocks noGrp="1"/>
          </p:cNvSpPr>
          <p:nvPr>
            <p:ph type="title"/>
          </p:nvPr>
        </p:nvSpPr>
        <p:spPr/>
        <p:txBody>
          <a:bodyPr/>
          <a:lstStyle/>
          <a:p>
            <a:r>
              <a:rPr lang="el-GR" dirty="0"/>
              <a:t>Εφηβεία και διαδίκτυο</a:t>
            </a:r>
          </a:p>
        </p:txBody>
      </p:sp>
      <p:sp>
        <p:nvSpPr>
          <p:cNvPr id="3" name="Θέση περιεχομένου 2">
            <a:extLst>
              <a:ext uri="{FF2B5EF4-FFF2-40B4-BE49-F238E27FC236}">
                <a16:creationId xmlns:a16="http://schemas.microsoft.com/office/drawing/2014/main" id="{70597922-1240-4204-8FDB-9BB87D6E4462}"/>
              </a:ext>
            </a:extLst>
          </p:cNvPr>
          <p:cNvSpPr>
            <a:spLocks noGrp="1"/>
          </p:cNvSpPr>
          <p:nvPr>
            <p:ph idx="1"/>
          </p:nvPr>
        </p:nvSpPr>
        <p:spPr/>
        <p:txBody>
          <a:bodyPr/>
          <a:lstStyle/>
          <a:p>
            <a:r>
              <a:rPr lang="el-GR" dirty="0"/>
              <a:t>Χρήση φίλτρων για επιβλαβείς ιστοσελίδες και συμμετοχή στις επιλογές του εφήβου (χωρίς υπερβολές ή/και παράλογες απαγορεύσεις), συμβάλλουν σε ένα θετικό αποτέλεσμα.</a:t>
            </a:r>
          </a:p>
          <a:p>
            <a:r>
              <a:rPr lang="el-GR" dirty="0"/>
              <a:t>Ενημερώστε τα παιδιά με απλά λόγια από μικρή ηλικία για τα φαινόμενα «εθισμού» και παρενόχλησης.</a:t>
            </a:r>
          </a:p>
          <a:p>
            <a:r>
              <a:rPr lang="el-GR" dirty="0"/>
              <a:t>Εάν παρατηρήσετε υπερβολική χρήση ή/και συμπεριφορές «εθισμού» αναζητήστε </a:t>
            </a:r>
            <a:r>
              <a:rPr lang="el-GR" b="1" dirty="0"/>
              <a:t>ΑΜΕΣΩΣ</a:t>
            </a:r>
            <a:r>
              <a:rPr lang="el-GR" dirty="0"/>
              <a:t> βοήθεια.</a:t>
            </a:r>
          </a:p>
          <a:p>
            <a:endParaRPr lang="el-GR" dirty="0"/>
          </a:p>
        </p:txBody>
      </p:sp>
    </p:spTree>
    <p:extLst>
      <p:ext uri="{BB962C8B-B14F-4D97-AF65-F5344CB8AC3E}">
        <p14:creationId xmlns:p14="http://schemas.microsoft.com/office/powerpoint/2010/main" val="5112758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6448852-FC55-4D35-8C3A-E416627E6AFC}"/>
              </a:ext>
            </a:extLst>
          </p:cNvPr>
          <p:cNvSpPr>
            <a:spLocks noGrp="1"/>
          </p:cNvSpPr>
          <p:nvPr>
            <p:ph type="title"/>
          </p:nvPr>
        </p:nvSpPr>
        <p:spPr/>
        <p:txBody>
          <a:bodyPr/>
          <a:lstStyle/>
          <a:p>
            <a:r>
              <a:rPr lang="el-GR" dirty="0"/>
              <a:t>Εφηβεία και διαδίκτυο</a:t>
            </a:r>
          </a:p>
        </p:txBody>
      </p:sp>
      <p:sp>
        <p:nvSpPr>
          <p:cNvPr id="3" name="Θέση περιεχομένου 2">
            <a:extLst>
              <a:ext uri="{FF2B5EF4-FFF2-40B4-BE49-F238E27FC236}">
                <a16:creationId xmlns:a16="http://schemas.microsoft.com/office/drawing/2014/main" id="{96737DC3-BD7F-494D-87CA-77A0640D4CE9}"/>
              </a:ext>
            </a:extLst>
          </p:cNvPr>
          <p:cNvSpPr>
            <a:spLocks noGrp="1"/>
          </p:cNvSpPr>
          <p:nvPr>
            <p:ph idx="1"/>
          </p:nvPr>
        </p:nvSpPr>
        <p:spPr/>
        <p:txBody>
          <a:bodyPr/>
          <a:lstStyle/>
          <a:p>
            <a:r>
              <a:rPr lang="el-GR" dirty="0"/>
              <a:t>Η ποιοτική σχέση με τους γονείς, ο χρόνος που οι γονείς αφιερώνουν στα παιδιά και η ενασχόληση τους στο </a:t>
            </a:r>
            <a:r>
              <a:rPr lang="el-GR" dirty="0" err="1"/>
              <a:t>internet</a:t>
            </a:r>
            <a:r>
              <a:rPr lang="el-GR" dirty="0"/>
              <a:t> μαζί με τα παιδιά τους μπορούν να συμβάλλουν στην αποφυγή του φαινομένου. Η συναισθηματική κάλυψη των παιδιών, η καλή σχέση και η επικοινωνία όλων των μελών οδηγούν σε σωστή εφαρμογή ΟΡΙΩΝ μέσα στο σπίτι, τα οποία μπορούν να τηρούνται (οι ενοχικοί γονείς αδυνατούν να βάλουν όρια).</a:t>
            </a:r>
          </a:p>
        </p:txBody>
      </p:sp>
    </p:spTree>
    <p:extLst>
      <p:ext uri="{BB962C8B-B14F-4D97-AF65-F5344CB8AC3E}">
        <p14:creationId xmlns:p14="http://schemas.microsoft.com/office/powerpoint/2010/main" val="3594371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3EEEB2-CD71-4912-A24C-08C52C6620C9}"/>
              </a:ext>
            </a:extLst>
          </p:cNvPr>
          <p:cNvSpPr>
            <a:spLocks noGrp="1"/>
          </p:cNvSpPr>
          <p:nvPr>
            <p:ph type="title"/>
          </p:nvPr>
        </p:nvSpPr>
        <p:spPr/>
        <p:txBody>
          <a:bodyPr/>
          <a:lstStyle/>
          <a:p>
            <a:r>
              <a:rPr lang="el-GR" b="1" dirty="0"/>
              <a:t>Εφηβεία: η ''άγρια'' ηλικία. </a:t>
            </a:r>
            <a:br>
              <a:rPr lang="el-GR" b="1" dirty="0"/>
            </a:br>
            <a:endParaRPr lang="el-GR" dirty="0"/>
          </a:p>
        </p:txBody>
      </p:sp>
      <p:sp>
        <p:nvSpPr>
          <p:cNvPr id="3" name="Θέση περιεχομένου 2">
            <a:extLst>
              <a:ext uri="{FF2B5EF4-FFF2-40B4-BE49-F238E27FC236}">
                <a16:creationId xmlns:a16="http://schemas.microsoft.com/office/drawing/2014/main" id="{781E6FE1-1FA8-48DD-B85E-5E9712C09E22}"/>
              </a:ext>
            </a:extLst>
          </p:cNvPr>
          <p:cNvSpPr>
            <a:spLocks noGrp="1"/>
          </p:cNvSpPr>
          <p:nvPr>
            <p:ph idx="1"/>
          </p:nvPr>
        </p:nvSpPr>
        <p:spPr/>
        <p:txBody>
          <a:bodyPr/>
          <a:lstStyle/>
          <a:p>
            <a:r>
              <a:rPr lang="el-GR" b="1" dirty="0"/>
              <a:t>Οι φάσεις της εφηβείας.</a:t>
            </a:r>
          </a:p>
          <a:p>
            <a:r>
              <a:rPr lang="el-GR" b="1" dirty="0" err="1"/>
              <a:t>Προεφηβεία</a:t>
            </a:r>
            <a:r>
              <a:rPr lang="el-GR" dirty="0"/>
              <a:t>: 9-10 ετών</a:t>
            </a:r>
            <a:br>
              <a:rPr lang="el-GR" dirty="0"/>
            </a:br>
            <a:r>
              <a:rPr lang="el-GR" b="1" dirty="0"/>
              <a:t>Εφηβεία</a:t>
            </a:r>
            <a:r>
              <a:rPr lang="el-GR" dirty="0"/>
              <a:t>:</a:t>
            </a:r>
            <a:br>
              <a:rPr lang="el-GR" dirty="0"/>
            </a:br>
            <a:r>
              <a:rPr lang="el-GR" dirty="0"/>
              <a:t>     - Πρώτη εφηβική φάση: Αλλαγές στην εμφάνιση και στη συμπεριφορά ( 11-12 χρονών)*.</a:t>
            </a:r>
            <a:br>
              <a:rPr lang="el-GR" dirty="0"/>
            </a:br>
            <a:r>
              <a:rPr lang="el-GR" dirty="0"/>
              <a:t>     - Μέση εφηβική φάση: Απομόνωση / σημασία της ομάδας ( 13-15 χρονών).</a:t>
            </a:r>
            <a:br>
              <a:rPr lang="el-GR" dirty="0"/>
            </a:br>
            <a:r>
              <a:rPr lang="el-GR" dirty="0"/>
              <a:t>    - Όψιμη εφηβική φάση: Αρχή του τέλους ( 15-18 χρονών).</a:t>
            </a:r>
            <a:br>
              <a:rPr lang="el-GR" dirty="0"/>
            </a:br>
            <a:r>
              <a:rPr lang="el-GR" dirty="0" err="1"/>
              <a:t>Μετεφηβική</a:t>
            </a:r>
            <a:r>
              <a:rPr lang="el-GR" dirty="0"/>
              <a:t> περίοδος: 18-22 χρονών.</a:t>
            </a:r>
            <a:br>
              <a:rPr lang="el-GR" dirty="0"/>
            </a:br>
            <a:r>
              <a:rPr lang="el-GR" dirty="0"/>
              <a:t>Ενηλικίωση: από τα 22 και μετά.</a:t>
            </a:r>
          </a:p>
          <a:p>
            <a:endParaRPr lang="el-GR" dirty="0"/>
          </a:p>
        </p:txBody>
      </p:sp>
    </p:spTree>
    <p:extLst>
      <p:ext uri="{BB962C8B-B14F-4D97-AF65-F5344CB8AC3E}">
        <p14:creationId xmlns:p14="http://schemas.microsoft.com/office/powerpoint/2010/main" val="24677722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46A7CFE-10AB-4184-B6D1-EA1931593203}"/>
              </a:ext>
            </a:extLst>
          </p:cNvPr>
          <p:cNvSpPr>
            <a:spLocks noGrp="1"/>
          </p:cNvSpPr>
          <p:nvPr>
            <p:ph type="title"/>
          </p:nvPr>
        </p:nvSpPr>
        <p:spPr/>
        <p:txBody>
          <a:bodyPr/>
          <a:lstStyle/>
          <a:p>
            <a:r>
              <a:rPr lang="el-GR" dirty="0"/>
              <a:t>Εφηβεία και διαδίκτυο</a:t>
            </a:r>
          </a:p>
        </p:txBody>
      </p:sp>
      <p:sp>
        <p:nvSpPr>
          <p:cNvPr id="3" name="Θέση περιεχομένου 2">
            <a:extLst>
              <a:ext uri="{FF2B5EF4-FFF2-40B4-BE49-F238E27FC236}">
                <a16:creationId xmlns:a16="http://schemas.microsoft.com/office/drawing/2014/main" id="{7FFA3CC5-438A-4949-8F7B-D1A4FD7CA2B3}"/>
              </a:ext>
            </a:extLst>
          </p:cNvPr>
          <p:cNvSpPr>
            <a:spLocks noGrp="1"/>
          </p:cNvSpPr>
          <p:nvPr>
            <p:ph idx="1"/>
          </p:nvPr>
        </p:nvSpPr>
        <p:spPr/>
        <p:txBody>
          <a:bodyPr/>
          <a:lstStyle/>
          <a:p>
            <a:pPr marL="0" indent="0">
              <a:buNone/>
            </a:pPr>
            <a:r>
              <a:rPr lang="el-GR" dirty="0"/>
              <a:t>Στην πρόληψη του φαινομένου της κατάχρησης του διαδικτύου μπορούν να συμβάλλουν :</a:t>
            </a:r>
          </a:p>
          <a:p>
            <a:r>
              <a:rPr lang="el-GR" dirty="0"/>
              <a:t>1.Η ΟΙΚΟΓΕΝΕΙΑ (εφαρμογή ορίων, συμμετοχή σε άλλες δραστηριότητες </a:t>
            </a:r>
            <a:r>
              <a:rPr lang="el-GR" dirty="0" err="1"/>
              <a:t>κ.λπ</a:t>
            </a:r>
            <a:r>
              <a:rPr lang="el-GR" dirty="0"/>
              <a:t>)</a:t>
            </a:r>
          </a:p>
          <a:p>
            <a:r>
              <a:rPr lang="el-GR" dirty="0"/>
              <a:t>2.ΤΟ ΣΧΟΛΕΙΟ (εκμάθηση ασφαλούς χρήσης του διαδικτύου, ενημέρωση για τα φαινόμενα κατάχρησης, παρενόχλησης κ.λπ.)</a:t>
            </a:r>
          </a:p>
          <a:p>
            <a:r>
              <a:rPr lang="el-GR" dirty="0"/>
              <a:t>3.ΤΑ ΜΜΕ (ενημέρωση με αντικειμενικό τρόπο, χωρίς άρωμα </a:t>
            </a:r>
            <a:r>
              <a:rPr lang="el-GR" dirty="0" err="1"/>
              <a:t>reality</a:t>
            </a:r>
            <a:r>
              <a:rPr lang="el-GR" dirty="0"/>
              <a:t>)</a:t>
            </a:r>
          </a:p>
          <a:p>
            <a:r>
              <a:rPr lang="el-GR" dirty="0"/>
              <a:t>4. Η ΠΟΛΙΤΕΙΑ (νομικό πλαίσιο για τη λειτουργία των </a:t>
            </a:r>
            <a:r>
              <a:rPr lang="el-GR" dirty="0" err="1"/>
              <a:t>internet</a:t>
            </a:r>
            <a:r>
              <a:rPr lang="el-GR" dirty="0"/>
              <a:t> </a:t>
            </a:r>
            <a:r>
              <a:rPr lang="el-GR" dirty="0" err="1"/>
              <a:t>café</a:t>
            </a:r>
            <a:r>
              <a:rPr lang="el-GR" dirty="0"/>
              <a:t>, προγράμματα πρωτογενούς και δευτερογενούς πρόληψης στα σχολεία, εκπαίδευση γονέων κ.α.)</a:t>
            </a:r>
          </a:p>
          <a:p>
            <a:endParaRPr lang="el-GR" dirty="0"/>
          </a:p>
        </p:txBody>
      </p:sp>
    </p:spTree>
    <p:extLst>
      <p:ext uri="{BB962C8B-B14F-4D97-AF65-F5344CB8AC3E}">
        <p14:creationId xmlns:p14="http://schemas.microsoft.com/office/powerpoint/2010/main" val="23661488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8DAC144-07B1-4BAC-91B2-AE26634161A6}"/>
              </a:ext>
            </a:extLst>
          </p:cNvPr>
          <p:cNvSpPr>
            <a:spLocks noGrp="1"/>
          </p:cNvSpPr>
          <p:nvPr>
            <p:ph type="title"/>
          </p:nvPr>
        </p:nvSpPr>
        <p:spPr/>
        <p:txBody>
          <a:bodyPr/>
          <a:lstStyle/>
          <a:p>
            <a:r>
              <a:rPr lang="el-GR" dirty="0"/>
              <a:t>Εφηβεία και ουσίες</a:t>
            </a:r>
          </a:p>
        </p:txBody>
      </p:sp>
      <p:sp>
        <p:nvSpPr>
          <p:cNvPr id="3" name="Θέση περιεχομένου 2">
            <a:extLst>
              <a:ext uri="{FF2B5EF4-FFF2-40B4-BE49-F238E27FC236}">
                <a16:creationId xmlns:a16="http://schemas.microsoft.com/office/drawing/2014/main" id="{5F2CF3C2-F249-401A-8F00-06D6F258325A}"/>
              </a:ext>
            </a:extLst>
          </p:cNvPr>
          <p:cNvSpPr>
            <a:spLocks noGrp="1"/>
          </p:cNvSpPr>
          <p:nvPr>
            <p:ph idx="1"/>
          </p:nvPr>
        </p:nvSpPr>
        <p:spPr/>
        <p:txBody>
          <a:bodyPr/>
          <a:lstStyle/>
          <a:p>
            <a:r>
              <a:rPr lang="el-GR" b="1" dirty="0"/>
              <a:t>Η εφηβεία είναι μια κρίσιμη περίοδος, που τα παιδιά θέλουν να δοκιμάζουν νέα πράγματα.</a:t>
            </a:r>
            <a:endParaRPr lang="el-GR" dirty="0"/>
          </a:p>
          <a:p>
            <a:r>
              <a:rPr lang="el-GR" dirty="0"/>
              <a:t>Οι έφηβοι χρησιμοποιούν αλκοόλ και ναρκωτικά για πολλούς λόγους:</a:t>
            </a:r>
          </a:p>
          <a:p>
            <a:r>
              <a:rPr lang="el-GR" dirty="0"/>
              <a:t>από περιέργεια ή γιατί τους κάνει να νιώθουν σαν μεγάλοι. </a:t>
            </a:r>
          </a:p>
          <a:p>
            <a:r>
              <a:rPr lang="el-GR" dirty="0"/>
              <a:t>μπορεί να νομίζουν ότι μειώνει το στρες είτε γιατί τους κάνει να νιώθουν καλά ή ακόμη γιατί και οι άλλοι το κάνουν. </a:t>
            </a:r>
          </a:p>
          <a:p>
            <a:pPr marL="0" indent="0">
              <a:buNone/>
            </a:pPr>
            <a:r>
              <a:rPr lang="el-GR" dirty="0"/>
              <a:t>Είναι πολύ δύσκολο κάποιος να προβλέψει ποιοι έφηβοι απλά θα δοκιμάσουν και θα σταματήσουν και ποιοι θα συνεχίσουν αναπτύσσοντας εθισμό και σοβαρά προβλήματα.</a:t>
            </a:r>
          </a:p>
          <a:p>
            <a:endParaRPr lang="el-GR" dirty="0"/>
          </a:p>
        </p:txBody>
      </p:sp>
    </p:spTree>
    <p:extLst>
      <p:ext uri="{BB962C8B-B14F-4D97-AF65-F5344CB8AC3E}">
        <p14:creationId xmlns:p14="http://schemas.microsoft.com/office/powerpoint/2010/main" val="11534180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3968657-72D7-4EF0-8386-CE7BAF187760}"/>
              </a:ext>
            </a:extLst>
          </p:cNvPr>
          <p:cNvSpPr>
            <a:spLocks noGrp="1"/>
          </p:cNvSpPr>
          <p:nvPr>
            <p:ph type="title"/>
          </p:nvPr>
        </p:nvSpPr>
        <p:spPr/>
        <p:txBody>
          <a:bodyPr/>
          <a:lstStyle/>
          <a:p>
            <a:r>
              <a:rPr lang="el-GR" dirty="0"/>
              <a:t>Εφηβεία και ουσίες</a:t>
            </a:r>
          </a:p>
        </p:txBody>
      </p:sp>
      <p:sp>
        <p:nvSpPr>
          <p:cNvPr id="3" name="Θέση περιεχομένου 2">
            <a:extLst>
              <a:ext uri="{FF2B5EF4-FFF2-40B4-BE49-F238E27FC236}">
                <a16:creationId xmlns:a16="http://schemas.microsoft.com/office/drawing/2014/main" id="{F979960A-8F55-48F0-A80A-ADA27D5E7DE3}"/>
              </a:ext>
            </a:extLst>
          </p:cNvPr>
          <p:cNvSpPr>
            <a:spLocks noGrp="1"/>
          </p:cNvSpPr>
          <p:nvPr>
            <p:ph idx="1"/>
          </p:nvPr>
        </p:nvSpPr>
        <p:spPr/>
        <p:txBody>
          <a:bodyPr/>
          <a:lstStyle/>
          <a:p>
            <a:r>
              <a:rPr lang="el-GR" b="1" dirty="0"/>
              <a:t>Οι έφηβοι που έχουν ψηλό κίνδυνο</a:t>
            </a:r>
            <a:r>
              <a:rPr lang="el-GR" dirty="0"/>
              <a:t> να αναπτύξουν σοβαρά προβλήματα σε σχέση με τη χρήση του αλκοόλ και τα ναρκωτικά είναι αυτοί που έχουν οικογενειακό ιστορικό χρήσης ναρκωτικών ή αυτοί που πάσχουν από κατάθλιψη. Επίσης αυτοί, που έχουν χαμηλό αίσθημα αυτοεκτίμησης ή που νιώθουν, ότι δεν ταιριάζουν στο κοινωνικό σύνολο και νιώθουν περιθωριακοί.</a:t>
            </a:r>
          </a:p>
          <a:p>
            <a:r>
              <a:rPr lang="el-GR" b="1" dirty="0"/>
              <a:t>Οι γονείς μπορούν, διαπαιδαγωγώντας τα παιδιά τους από πολύ νωρίς για τα ναρκωτικά, να τα βοηθήσουν να μην εμπλακούν σε τέτοιες οδυνηρές περιπέτειες.</a:t>
            </a:r>
            <a:r>
              <a:rPr lang="el-GR" dirty="0"/>
              <a:t> Η ανάπτυξη μιας καλής σχέσης και επικοινωνίας με τα παιδιά, η διατήρηση μιας καλής οικογενειακής κατάστασης και ο παραδειγματικός ρόλος των γονιών προφυλάσσουν τους έφηβους από τις επικίνδυνες καταστάσεις χρήσης των ναρκωτικών και του αλκοόλ.</a:t>
            </a:r>
          </a:p>
        </p:txBody>
      </p:sp>
    </p:spTree>
    <p:extLst>
      <p:ext uri="{BB962C8B-B14F-4D97-AF65-F5344CB8AC3E}">
        <p14:creationId xmlns:p14="http://schemas.microsoft.com/office/powerpoint/2010/main" val="3089703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93DC396-847E-41EA-864C-8B5F20E59094}"/>
              </a:ext>
            </a:extLst>
          </p:cNvPr>
          <p:cNvSpPr>
            <a:spLocks noGrp="1"/>
          </p:cNvSpPr>
          <p:nvPr>
            <p:ph type="title"/>
          </p:nvPr>
        </p:nvSpPr>
        <p:spPr/>
        <p:txBody>
          <a:bodyPr/>
          <a:lstStyle/>
          <a:p>
            <a:r>
              <a:rPr lang="el-GR" dirty="0"/>
              <a:t>Εφηβεία και ουσίες</a:t>
            </a:r>
          </a:p>
        </p:txBody>
      </p:sp>
      <p:sp>
        <p:nvSpPr>
          <p:cNvPr id="3" name="Θέση περιεχομένου 2">
            <a:extLst>
              <a:ext uri="{FF2B5EF4-FFF2-40B4-BE49-F238E27FC236}">
                <a16:creationId xmlns:a16="http://schemas.microsoft.com/office/drawing/2014/main" id="{00EF4B0E-B69E-4764-93F4-AA1704FA719E}"/>
              </a:ext>
            </a:extLst>
          </p:cNvPr>
          <p:cNvSpPr>
            <a:spLocks noGrp="1"/>
          </p:cNvSpPr>
          <p:nvPr>
            <p:ph idx="1"/>
          </p:nvPr>
        </p:nvSpPr>
        <p:spPr/>
        <p:txBody>
          <a:bodyPr>
            <a:normAutofit fontScale="70000" lnSpcReduction="20000"/>
          </a:bodyPr>
          <a:lstStyle/>
          <a:p>
            <a:r>
              <a:rPr lang="el-GR" b="1" dirty="0"/>
              <a:t>Έγκαιρη αναγνώριση ορισμένων σημείων που δείχνουν ότι ο έφηβος πιθανόν να έχει πρόβλημα με τη χρήση αλκοόλ ή ναρκωτικών. Ορισμένα προειδοποιητικά σημεία μπορεί να είναι τα ακόλουθα:</a:t>
            </a:r>
            <a:endParaRPr lang="el-GR" dirty="0"/>
          </a:p>
          <a:p>
            <a:r>
              <a:rPr lang="el-GR" b="1" dirty="0"/>
              <a:t>Σωματικά: </a:t>
            </a:r>
            <a:r>
              <a:rPr lang="el-GR" dirty="0"/>
              <a:t>Κούραση, επαναλαμβανόμενα προβλήματα υγείας, κόκκινα απαθή μάτια και </a:t>
            </a:r>
            <a:r>
              <a:rPr lang="el-GR" dirty="0" err="1"/>
              <a:t>παρατεινόμενος</a:t>
            </a:r>
            <a:r>
              <a:rPr lang="el-GR" dirty="0"/>
              <a:t> βήχας</a:t>
            </a:r>
            <a:br>
              <a:rPr lang="el-GR" dirty="0"/>
            </a:br>
            <a:r>
              <a:rPr lang="el-GR" dirty="0"/>
              <a:t> </a:t>
            </a:r>
          </a:p>
          <a:p>
            <a:r>
              <a:rPr lang="el-GR" b="1" dirty="0"/>
              <a:t>Συναισθηματικά:</a:t>
            </a:r>
            <a:r>
              <a:rPr lang="el-GR" dirty="0"/>
              <a:t> Αλλαγές της προσωπικότητας, ξαφνικές αλλαγές της διάθεσης, ερεθιστικότητα, ανεύθυνη συμπεριφορά, χαμηλό αίσθημα αυτοεκτίμησης, μειωμένη ικανότητα κρίσης, κατάθλιψη και γενική έλλειψη ενδιαφέροντος</a:t>
            </a:r>
            <a:br>
              <a:rPr lang="el-GR" dirty="0"/>
            </a:br>
            <a:r>
              <a:rPr lang="el-GR" dirty="0"/>
              <a:t> </a:t>
            </a:r>
          </a:p>
          <a:p>
            <a:r>
              <a:rPr lang="el-GR" b="1" dirty="0"/>
              <a:t>Οικογενειακά:</a:t>
            </a:r>
            <a:r>
              <a:rPr lang="el-GR" dirty="0"/>
              <a:t> Διαμάχες στο σπίτι, μη τήρηση των κανόνων, αποτράβηγμα από την οικογένεια</a:t>
            </a:r>
            <a:br>
              <a:rPr lang="el-GR" dirty="0"/>
            </a:br>
            <a:r>
              <a:rPr lang="el-GR" dirty="0"/>
              <a:t> </a:t>
            </a:r>
          </a:p>
          <a:p>
            <a:r>
              <a:rPr lang="el-GR" b="1" dirty="0"/>
              <a:t>Σχολικά: </a:t>
            </a:r>
            <a:r>
              <a:rPr lang="el-GR" dirty="0"/>
              <a:t>Μείωση του ενδιαφέροντος, αρνητική προσέγγιση, μείωση των βαθμών, πολλές απουσίες, προβλήματα συμπεριφοράς και πειθαρχίας</a:t>
            </a:r>
            <a:br>
              <a:rPr lang="el-GR" dirty="0"/>
            </a:br>
            <a:r>
              <a:rPr lang="el-GR" dirty="0"/>
              <a:t> </a:t>
            </a:r>
          </a:p>
          <a:p>
            <a:r>
              <a:rPr lang="el-GR" b="1" dirty="0"/>
              <a:t>Κοινωνικά: </a:t>
            </a:r>
            <a:r>
              <a:rPr lang="el-GR" dirty="0"/>
              <a:t>Απόκτηση νέων φίλων που δεν ενδιαφέρονται για τις συνήθεις σχολικές και οικογενειακές δραστηριότητες, νομικά προβλήματα, αλλαγές προς λιγότερο συμβατικό τρόπο όσον αφορά το ντύσιμο και τις προτιμήσεις για τη μουσική.</a:t>
            </a:r>
          </a:p>
          <a:p>
            <a:endParaRPr lang="el-GR" dirty="0"/>
          </a:p>
        </p:txBody>
      </p:sp>
    </p:spTree>
    <p:extLst>
      <p:ext uri="{BB962C8B-B14F-4D97-AF65-F5344CB8AC3E}">
        <p14:creationId xmlns:p14="http://schemas.microsoft.com/office/powerpoint/2010/main" val="21011200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E983C5C-5946-4C70-9D4A-79B013F0F67B}"/>
              </a:ext>
            </a:extLst>
          </p:cNvPr>
          <p:cNvSpPr>
            <a:spLocks noGrp="1"/>
          </p:cNvSpPr>
          <p:nvPr>
            <p:ph type="title"/>
          </p:nvPr>
        </p:nvSpPr>
        <p:spPr/>
        <p:txBody>
          <a:bodyPr/>
          <a:lstStyle/>
          <a:p>
            <a:r>
              <a:rPr lang="el-GR" b="1" dirty="0"/>
              <a:t>Συμβουλές σε γονείς</a:t>
            </a:r>
            <a:endParaRPr lang="el-GR" dirty="0"/>
          </a:p>
        </p:txBody>
      </p:sp>
      <p:sp>
        <p:nvSpPr>
          <p:cNvPr id="3" name="Θέση περιεχομένου 2">
            <a:extLst>
              <a:ext uri="{FF2B5EF4-FFF2-40B4-BE49-F238E27FC236}">
                <a16:creationId xmlns:a16="http://schemas.microsoft.com/office/drawing/2014/main" id="{BD100D2E-81B7-4506-BAA1-E30CAF4C563C}"/>
              </a:ext>
            </a:extLst>
          </p:cNvPr>
          <p:cNvSpPr>
            <a:spLocks noGrp="1"/>
          </p:cNvSpPr>
          <p:nvPr>
            <p:ph idx="1"/>
          </p:nvPr>
        </p:nvSpPr>
        <p:spPr/>
        <p:txBody>
          <a:bodyPr/>
          <a:lstStyle/>
          <a:p>
            <a:pPr marL="0" indent="0">
              <a:buNone/>
            </a:pPr>
            <a:br>
              <a:rPr lang="el-GR" dirty="0"/>
            </a:br>
            <a:r>
              <a:rPr lang="el-GR" dirty="0"/>
              <a:t>• </a:t>
            </a:r>
            <a:r>
              <a:rPr lang="el-GR" i="1" dirty="0"/>
              <a:t>Οι νέοι χρειάζονται αυτό που χρειάζονταν πάντοτε από τους γονείς τους: αγάπη, υποστήριξη, ενθάρρυνση, στοργή, αποδοχή και προσοχή</a:t>
            </a:r>
            <a:endParaRPr lang="el-GR" dirty="0"/>
          </a:p>
          <a:p>
            <a:pPr marL="0" indent="0">
              <a:buNone/>
            </a:pPr>
            <a:r>
              <a:rPr lang="el-GR" dirty="0"/>
              <a:t>• Συμβουλέψτε τον έφηβο και αποφύγετε τις απόλυτες οδηγίες</a:t>
            </a:r>
            <a:br>
              <a:rPr lang="el-GR" dirty="0"/>
            </a:br>
            <a:r>
              <a:rPr lang="el-GR" dirty="0"/>
              <a:t>• Στηρίξτε τον στις εναλλαγές της διάθεσής του</a:t>
            </a:r>
            <a:br>
              <a:rPr lang="el-GR" dirty="0"/>
            </a:br>
            <a:r>
              <a:rPr lang="el-GR" dirty="0"/>
              <a:t>• Κατανοήστε την ανάγκη του για χρόνο με τους συνομηλίκους</a:t>
            </a:r>
            <a:br>
              <a:rPr lang="el-GR" dirty="0"/>
            </a:br>
            <a:r>
              <a:rPr lang="el-GR" dirty="0"/>
              <a:t>• Αποδεχτείτε την εξέλιξη της σεξουαλικότητάς του</a:t>
            </a:r>
            <a:br>
              <a:rPr lang="el-GR" dirty="0"/>
            </a:br>
            <a:r>
              <a:rPr lang="el-GR" dirty="0"/>
              <a:t>• Εστιάστε τη προσοχή σας στα συναισθήματά του</a:t>
            </a:r>
            <a:br>
              <a:rPr lang="el-GR" dirty="0"/>
            </a:br>
            <a:r>
              <a:rPr lang="el-GR" dirty="0"/>
              <a:t>• Ενισχύστε τον στην πορεία του για ανεξαρτητοποίηση</a:t>
            </a:r>
            <a:br>
              <a:rPr lang="el-GR" dirty="0"/>
            </a:br>
            <a:r>
              <a:rPr lang="el-GR" b="1" dirty="0"/>
              <a:t>• ΓΙΑ ΝΑ «ΑΚΟΥΣΕΙ» ΕΝΑΣ ΕΦΗΒΟΣ ΠΡΕΠΕΙ ΠΡΩΤΑ ΝΑ ΝΙΩΣΕΙ ΠΩΣ ΕΙΣΑΚΟΥΕΤΑΙ.</a:t>
            </a:r>
            <a:endParaRPr lang="el-GR" dirty="0"/>
          </a:p>
        </p:txBody>
      </p:sp>
    </p:spTree>
    <p:extLst>
      <p:ext uri="{BB962C8B-B14F-4D97-AF65-F5344CB8AC3E}">
        <p14:creationId xmlns:p14="http://schemas.microsoft.com/office/powerpoint/2010/main" val="37911979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E44EAD0-4F2A-4FF0-9ED6-1896289FA614}"/>
              </a:ext>
            </a:extLst>
          </p:cNvPr>
          <p:cNvSpPr>
            <a:spLocks noGrp="1"/>
          </p:cNvSpPr>
          <p:nvPr>
            <p:ph type="title"/>
          </p:nvPr>
        </p:nvSpPr>
        <p:spPr/>
        <p:txBody>
          <a:bodyPr/>
          <a:lstStyle/>
          <a:p>
            <a:r>
              <a:rPr lang="el-GR" dirty="0"/>
              <a:t>Είπαν για την εφηβεία…</a:t>
            </a:r>
          </a:p>
        </p:txBody>
      </p:sp>
      <p:sp>
        <p:nvSpPr>
          <p:cNvPr id="3" name="Θέση περιεχομένου 2">
            <a:extLst>
              <a:ext uri="{FF2B5EF4-FFF2-40B4-BE49-F238E27FC236}">
                <a16:creationId xmlns:a16="http://schemas.microsoft.com/office/drawing/2014/main" id="{45969719-0D3B-4AB3-947C-008D489B3436}"/>
              </a:ext>
            </a:extLst>
          </p:cNvPr>
          <p:cNvSpPr>
            <a:spLocks noGrp="1"/>
          </p:cNvSpPr>
          <p:nvPr>
            <p:ph idx="1"/>
          </p:nvPr>
        </p:nvSpPr>
        <p:spPr/>
        <p:txBody>
          <a:bodyPr/>
          <a:lstStyle/>
          <a:p>
            <a:r>
              <a:rPr lang="el-GR" b="1" dirty="0"/>
              <a:t>«Μακάρι να κοιμούνταν και να ξυπνούσαν όταν θα είχαν πια ενηλικιωθεί»</a:t>
            </a:r>
          </a:p>
          <a:p>
            <a:endParaRPr lang="el-GR" b="1" dirty="0"/>
          </a:p>
          <a:p>
            <a:r>
              <a:rPr lang="el-GR" b="1" dirty="0"/>
              <a:t>Ουίλιαμ Σαίξπηρ</a:t>
            </a:r>
            <a:endParaRPr lang="el-GR" dirty="0"/>
          </a:p>
        </p:txBody>
      </p:sp>
    </p:spTree>
    <p:extLst>
      <p:ext uri="{BB962C8B-B14F-4D97-AF65-F5344CB8AC3E}">
        <p14:creationId xmlns:p14="http://schemas.microsoft.com/office/powerpoint/2010/main" val="1952122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23258DA-E907-4298-BCB6-45DF3DD49B73}"/>
              </a:ext>
            </a:extLst>
          </p:cNvPr>
          <p:cNvSpPr>
            <a:spLocks noGrp="1"/>
          </p:cNvSpPr>
          <p:nvPr>
            <p:ph type="title"/>
          </p:nvPr>
        </p:nvSpPr>
        <p:spPr/>
        <p:txBody>
          <a:bodyPr/>
          <a:lstStyle/>
          <a:p>
            <a:r>
              <a:rPr lang="el-GR" b="1" dirty="0"/>
              <a:t>Προκλήσεις</a:t>
            </a:r>
            <a:endParaRPr lang="el-GR" dirty="0"/>
          </a:p>
        </p:txBody>
      </p:sp>
      <p:sp>
        <p:nvSpPr>
          <p:cNvPr id="3" name="Θέση περιεχομένου 2">
            <a:extLst>
              <a:ext uri="{FF2B5EF4-FFF2-40B4-BE49-F238E27FC236}">
                <a16:creationId xmlns:a16="http://schemas.microsoft.com/office/drawing/2014/main" id="{481024A8-B90D-4A84-BE85-7527CA2F2915}"/>
              </a:ext>
            </a:extLst>
          </p:cNvPr>
          <p:cNvSpPr>
            <a:spLocks noGrp="1"/>
          </p:cNvSpPr>
          <p:nvPr>
            <p:ph idx="1"/>
          </p:nvPr>
        </p:nvSpPr>
        <p:spPr/>
        <p:txBody>
          <a:bodyPr/>
          <a:lstStyle/>
          <a:p>
            <a:r>
              <a:rPr lang="el-GR" b="1" dirty="0"/>
              <a:t>Ανεξαρτητοποίηση</a:t>
            </a:r>
          </a:p>
          <a:p>
            <a:r>
              <a:rPr lang="el-GR" b="1" dirty="0"/>
              <a:t>Συνομήλικοι</a:t>
            </a:r>
          </a:p>
          <a:p>
            <a:r>
              <a:rPr lang="el-GR" b="1" dirty="0"/>
              <a:t>Εναλλαγές διάθεσης</a:t>
            </a:r>
          </a:p>
          <a:p>
            <a:r>
              <a:rPr lang="el-GR" b="1" dirty="0"/>
              <a:t>Σεξουαλικότητα</a:t>
            </a:r>
          </a:p>
          <a:p>
            <a:r>
              <a:rPr lang="el-GR" b="1" dirty="0"/>
              <a:t>Εκπαίδευση</a:t>
            </a:r>
            <a:endParaRPr lang="el-GR" dirty="0"/>
          </a:p>
        </p:txBody>
      </p:sp>
    </p:spTree>
    <p:extLst>
      <p:ext uri="{BB962C8B-B14F-4D97-AF65-F5344CB8AC3E}">
        <p14:creationId xmlns:p14="http://schemas.microsoft.com/office/powerpoint/2010/main" val="2955791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F286D04-718C-4253-B633-306C04977586}"/>
              </a:ext>
            </a:extLst>
          </p:cNvPr>
          <p:cNvSpPr>
            <a:spLocks noGrp="1"/>
          </p:cNvSpPr>
          <p:nvPr>
            <p:ph type="title"/>
          </p:nvPr>
        </p:nvSpPr>
        <p:spPr/>
        <p:txBody>
          <a:bodyPr/>
          <a:lstStyle/>
          <a:p>
            <a:r>
              <a:rPr lang="el-GR" dirty="0"/>
              <a:t>Εφηβεία</a:t>
            </a:r>
            <a:br>
              <a:rPr lang="el-GR" dirty="0"/>
            </a:br>
            <a:endParaRPr lang="el-GR" dirty="0"/>
          </a:p>
        </p:txBody>
      </p:sp>
      <p:sp>
        <p:nvSpPr>
          <p:cNvPr id="3" name="Θέση περιεχομένου 2">
            <a:extLst>
              <a:ext uri="{FF2B5EF4-FFF2-40B4-BE49-F238E27FC236}">
                <a16:creationId xmlns:a16="http://schemas.microsoft.com/office/drawing/2014/main" id="{B3E8546E-605F-46EB-B9C9-26F027675028}"/>
              </a:ext>
            </a:extLst>
          </p:cNvPr>
          <p:cNvSpPr>
            <a:spLocks noGrp="1"/>
          </p:cNvSpPr>
          <p:nvPr>
            <p:ph idx="1"/>
          </p:nvPr>
        </p:nvSpPr>
        <p:spPr/>
        <p:txBody>
          <a:bodyPr/>
          <a:lstStyle/>
          <a:p>
            <a:pPr marL="0" indent="0">
              <a:buNone/>
            </a:pPr>
            <a:r>
              <a:rPr lang="el-GR" dirty="0"/>
              <a:t>Συναισθήματα όπως:</a:t>
            </a:r>
          </a:p>
          <a:p>
            <a:r>
              <a:rPr lang="el-GR" b="1" dirty="0"/>
              <a:t>ο θυμός, </a:t>
            </a:r>
          </a:p>
          <a:p>
            <a:r>
              <a:rPr lang="el-GR" b="1" dirty="0"/>
              <a:t>η άρνηση, </a:t>
            </a:r>
          </a:p>
          <a:p>
            <a:r>
              <a:rPr lang="el-GR" b="1" dirty="0"/>
              <a:t>ο φόβος, </a:t>
            </a:r>
          </a:p>
          <a:p>
            <a:r>
              <a:rPr lang="el-GR" b="1" dirty="0"/>
              <a:t>η ανασφάλεια, </a:t>
            </a:r>
          </a:p>
          <a:p>
            <a:r>
              <a:rPr lang="el-GR" b="1" dirty="0"/>
              <a:t>το άγχος , </a:t>
            </a:r>
          </a:p>
          <a:p>
            <a:r>
              <a:rPr lang="el-GR" b="1" dirty="0"/>
              <a:t>η απογοήτευση, </a:t>
            </a:r>
          </a:p>
          <a:p>
            <a:r>
              <a:rPr lang="el-GR" b="1" dirty="0"/>
              <a:t>η ανεξήγητη οργή,</a:t>
            </a:r>
          </a:p>
          <a:p>
            <a:pPr marL="0" indent="0">
              <a:buNone/>
            </a:pPr>
            <a:r>
              <a:rPr lang="el-GR" dirty="0"/>
              <a:t>κατέχουν κεντρικό ρόλο στην ψυχολογία του εφήβου</a:t>
            </a:r>
          </a:p>
        </p:txBody>
      </p:sp>
    </p:spTree>
    <p:extLst>
      <p:ext uri="{BB962C8B-B14F-4D97-AF65-F5344CB8AC3E}">
        <p14:creationId xmlns:p14="http://schemas.microsoft.com/office/powerpoint/2010/main" val="2877097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181925-CC8A-4CD3-ABBD-AE5F1EE140D2}"/>
              </a:ext>
            </a:extLst>
          </p:cNvPr>
          <p:cNvSpPr>
            <a:spLocks noGrp="1"/>
          </p:cNvSpPr>
          <p:nvPr>
            <p:ph type="title"/>
          </p:nvPr>
        </p:nvSpPr>
        <p:spPr/>
        <p:txBody>
          <a:bodyPr/>
          <a:lstStyle/>
          <a:p>
            <a:r>
              <a:rPr lang="el-GR" dirty="0"/>
              <a:t>Εφηβεία</a:t>
            </a:r>
          </a:p>
        </p:txBody>
      </p:sp>
      <p:sp>
        <p:nvSpPr>
          <p:cNvPr id="3" name="Θέση περιεχομένου 2">
            <a:extLst>
              <a:ext uri="{FF2B5EF4-FFF2-40B4-BE49-F238E27FC236}">
                <a16:creationId xmlns:a16="http://schemas.microsoft.com/office/drawing/2014/main" id="{2534BB70-B181-4792-9B45-0D6941390110}"/>
              </a:ext>
            </a:extLst>
          </p:cNvPr>
          <p:cNvSpPr>
            <a:spLocks noGrp="1"/>
          </p:cNvSpPr>
          <p:nvPr>
            <p:ph idx="1"/>
          </p:nvPr>
        </p:nvSpPr>
        <p:spPr/>
        <p:txBody>
          <a:bodyPr/>
          <a:lstStyle/>
          <a:p>
            <a:r>
              <a:rPr lang="el-GR" dirty="0"/>
              <a:t>Παραδείγματα </a:t>
            </a:r>
            <a:r>
              <a:rPr lang="el-GR" dirty="0" err="1"/>
              <a:t>στρεσογόνων</a:t>
            </a:r>
            <a:r>
              <a:rPr lang="el-GR" dirty="0"/>
              <a:t> καταστάσεων στην ευαίσθητη περίοδο της εφηβείας είναι πολλά όπως:</a:t>
            </a:r>
          </a:p>
          <a:p>
            <a:r>
              <a:rPr lang="el-GR" u="sng" dirty="0"/>
              <a:t>οι επιδόσεις στο σχολείο, </a:t>
            </a:r>
          </a:p>
          <a:p>
            <a:r>
              <a:rPr lang="el-GR" u="sng" dirty="0"/>
              <a:t>οι διαπροσωπικές σχέσεις, </a:t>
            </a:r>
          </a:p>
          <a:p>
            <a:r>
              <a:rPr lang="el-GR" u="sng" dirty="0"/>
              <a:t>οι συγκρούσεις με τους γονείς, </a:t>
            </a:r>
          </a:p>
          <a:p>
            <a:r>
              <a:rPr lang="el-GR" u="sng" dirty="0"/>
              <a:t>η σωματική ανάπτυξη, </a:t>
            </a:r>
          </a:p>
          <a:p>
            <a:r>
              <a:rPr lang="el-GR" u="sng" dirty="0"/>
              <a:t>ο φόβος για το μέλλον κ.α.</a:t>
            </a:r>
            <a:r>
              <a:rPr lang="el-GR" dirty="0"/>
              <a:t> </a:t>
            </a:r>
          </a:p>
          <a:p>
            <a:pPr marL="0" indent="0">
              <a:buNone/>
            </a:pPr>
            <a:r>
              <a:rPr lang="el-GR" dirty="0"/>
              <a:t>Με βάση τις πιο πρόσφατες έρευνες μια πολύ βασική αιτία άγχους στην περίοδο της εφηβείας είναι </a:t>
            </a:r>
            <a:r>
              <a:rPr lang="el-GR" b="1" dirty="0"/>
              <a:t>η εξωτερική εμφάνιση</a:t>
            </a:r>
            <a:r>
              <a:rPr lang="el-GR" dirty="0"/>
              <a:t>.</a:t>
            </a:r>
          </a:p>
        </p:txBody>
      </p:sp>
    </p:spTree>
    <p:extLst>
      <p:ext uri="{BB962C8B-B14F-4D97-AF65-F5344CB8AC3E}">
        <p14:creationId xmlns:p14="http://schemas.microsoft.com/office/powerpoint/2010/main" val="3119270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CFB6A7C-63B3-4A0E-ACF7-2229D4C2BB1A}"/>
              </a:ext>
            </a:extLst>
          </p:cNvPr>
          <p:cNvSpPr>
            <a:spLocks noGrp="1"/>
          </p:cNvSpPr>
          <p:nvPr>
            <p:ph type="title"/>
          </p:nvPr>
        </p:nvSpPr>
        <p:spPr/>
        <p:txBody>
          <a:bodyPr/>
          <a:lstStyle/>
          <a:p>
            <a:r>
              <a:rPr lang="el-GR" dirty="0"/>
              <a:t>Εφηβεία</a:t>
            </a:r>
          </a:p>
        </p:txBody>
      </p:sp>
      <p:sp>
        <p:nvSpPr>
          <p:cNvPr id="3" name="Θέση περιεχομένου 2">
            <a:extLst>
              <a:ext uri="{FF2B5EF4-FFF2-40B4-BE49-F238E27FC236}">
                <a16:creationId xmlns:a16="http://schemas.microsoft.com/office/drawing/2014/main" id="{88ED8AD3-EB1F-4A4E-82F0-5A05AB54CDFC}"/>
              </a:ext>
            </a:extLst>
          </p:cNvPr>
          <p:cNvSpPr>
            <a:spLocks noGrp="1"/>
          </p:cNvSpPr>
          <p:nvPr>
            <p:ph idx="1"/>
          </p:nvPr>
        </p:nvSpPr>
        <p:spPr/>
        <p:txBody>
          <a:bodyPr>
            <a:normAutofit fontScale="92500" lnSpcReduction="20000"/>
          </a:bodyPr>
          <a:lstStyle/>
          <a:p>
            <a:r>
              <a:rPr lang="el-GR" dirty="0"/>
              <a:t>Τι μπορούν να κάνουν οι γονείς;</a:t>
            </a:r>
          </a:p>
          <a:p>
            <a:r>
              <a:rPr lang="el-GR" dirty="0"/>
              <a:t>Ο καλύτερος τύπος γονέα θεωρείται πως είναι ο </a:t>
            </a:r>
            <a:r>
              <a:rPr lang="el-GR" b="1" dirty="0"/>
              <a:t>διαλεκτικός</a:t>
            </a:r>
            <a:r>
              <a:rPr lang="el-GR" dirty="0"/>
              <a:t>, δηλαδή εκείνος ο γονέας που </a:t>
            </a:r>
            <a:r>
              <a:rPr lang="el-GR" i="1" dirty="0"/>
              <a:t>συζητά</a:t>
            </a:r>
            <a:r>
              <a:rPr lang="el-GR" dirty="0"/>
              <a:t> μαζί με το παιδί του, </a:t>
            </a:r>
            <a:r>
              <a:rPr lang="el-GR" i="1" dirty="0"/>
              <a:t>ζητάει </a:t>
            </a:r>
            <a:r>
              <a:rPr lang="el-GR" dirty="0"/>
              <a:t>από το παιδί να εκφράσει τα επιχειρήματά του, </a:t>
            </a:r>
            <a:r>
              <a:rPr lang="el-GR" i="1" dirty="0"/>
              <a:t>ενθαρρύνει</a:t>
            </a:r>
            <a:r>
              <a:rPr lang="el-GR" dirty="0"/>
              <a:t> την εκδήλωση αυτονομίας από μέρους του ωστόσο </a:t>
            </a:r>
            <a:r>
              <a:rPr lang="el-GR" i="1" dirty="0"/>
              <a:t>διατηρεί </a:t>
            </a:r>
            <a:r>
              <a:rPr lang="el-GR" dirty="0"/>
              <a:t>την τελική ευθύνη για την λήψη αποφάσεων από κοινού. Όταν </a:t>
            </a:r>
            <a:r>
              <a:rPr lang="el-GR" i="1" dirty="0"/>
              <a:t>βάζει όρια</a:t>
            </a:r>
            <a:r>
              <a:rPr lang="el-GR" dirty="0"/>
              <a:t> ή </a:t>
            </a:r>
            <a:r>
              <a:rPr lang="el-GR" i="1" dirty="0"/>
              <a:t>θέτει απαγορεύσεις </a:t>
            </a:r>
            <a:r>
              <a:rPr lang="el-GR" dirty="0"/>
              <a:t>εξηγεί στο παιδί τους λόγους που τον οδήγησαν σε αυτό. </a:t>
            </a:r>
          </a:p>
          <a:p>
            <a:r>
              <a:rPr lang="el-GR" dirty="0"/>
              <a:t>Στην περίπτωση του </a:t>
            </a:r>
            <a:r>
              <a:rPr lang="el-GR" b="1" dirty="0"/>
              <a:t>αυταρχικού</a:t>
            </a:r>
            <a:r>
              <a:rPr lang="el-GR" dirty="0"/>
              <a:t> γονέα, ο γονιός θέλοντας να είναι προστατευτικός και υποστηρικτικός στο παιδί του, ασυνείδητα πολλές φορές επιβάλει στον έφηβο την θέληση του και δεν του επιτρέπει να μιλήσει ανοικτά για ότι τον απασχολεί, βάζοντας αυστηρούς κανόνες και απαγορεύσεις</a:t>
            </a:r>
          </a:p>
          <a:p>
            <a:r>
              <a:rPr lang="el-GR" dirty="0"/>
              <a:t>Στην περίπτωση του </a:t>
            </a:r>
            <a:r>
              <a:rPr lang="el-GR" b="1" dirty="0"/>
              <a:t>ανεκτικού</a:t>
            </a:r>
            <a:r>
              <a:rPr lang="el-GR" dirty="0"/>
              <a:t>, ο γονέας προσπαθώντας να είναι “φίλος” φτάνει το άλλο άκρο όπου δίνει πολλές ελευθερίες, αγαθά και παροχές με αποτέλεσμα ο έφηβος να το εκλαμβάνει ως έλλειψη ενδιαφέροντος. </a:t>
            </a:r>
          </a:p>
        </p:txBody>
      </p:sp>
    </p:spTree>
    <p:extLst>
      <p:ext uri="{BB962C8B-B14F-4D97-AF65-F5344CB8AC3E}">
        <p14:creationId xmlns:p14="http://schemas.microsoft.com/office/powerpoint/2010/main" val="1252597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05E27BE-7D4C-4816-BE3A-E0B67395A902}"/>
              </a:ext>
            </a:extLst>
          </p:cNvPr>
          <p:cNvSpPr>
            <a:spLocks noGrp="1"/>
          </p:cNvSpPr>
          <p:nvPr>
            <p:ph type="title"/>
          </p:nvPr>
        </p:nvSpPr>
        <p:spPr/>
        <p:txBody>
          <a:bodyPr/>
          <a:lstStyle/>
          <a:p>
            <a:r>
              <a:rPr lang="el-GR" dirty="0"/>
              <a:t>Εφηβεία</a:t>
            </a:r>
          </a:p>
        </p:txBody>
      </p:sp>
      <p:sp>
        <p:nvSpPr>
          <p:cNvPr id="3" name="Θέση περιεχομένου 2">
            <a:extLst>
              <a:ext uri="{FF2B5EF4-FFF2-40B4-BE49-F238E27FC236}">
                <a16:creationId xmlns:a16="http://schemas.microsoft.com/office/drawing/2014/main" id="{3ECCA3E2-9D15-4E4F-B13A-4157D88927D0}"/>
              </a:ext>
            </a:extLst>
          </p:cNvPr>
          <p:cNvSpPr>
            <a:spLocks noGrp="1"/>
          </p:cNvSpPr>
          <p:nvPr>
            <p:ph idx="1"/>
          </p:nvPr>
        </p:nvSpPr>
        <p:spPr/>
        <p:txBody>
          <a:bodyPr/>
          <a:lstStyle/>
          <a:p>
            <a:pPr marL="0" indent="0">
              <a:buNone/>
            </a:pPr>
            <a:r>
              <a:rPr lang="el-GR" dirty="0"/>
              <a:t>Οι γονείς σε αυτήν την περίοδο ζωής χρειάζεται:</a:t>
            </a:r>
          </a:p>
          <a:p>
            <a:r>
              <a:rPr lang="el-GR" u="sng" dirty="0"/>
              <a:t>Να γίνουν ενεργητικοί ακροατές</a:t>
            </a:r>
          </a:p>
          <a:p>
            <a:r>
              <a:rPr lang="el-GR" u="sng" dirty="0"/>
              <a:t>Να επιτρέψουν τα αρνητικά συναισθήματα</a:t>
            </a:r>
          </a:p>
          <a:p>
            <a:r>
              <a:rPr lang="el-GR" u="sng" dirty="0"/>
              <a:t>Να θέσουν όρια</a:t>
            </a:r>
          </a:p>
          <a:p>
            <a:r>
              <a:rPr lang="el-GR" u="sng" dirty="0"/>
              <a:t>Να ακολουθούν όσο γίνεται κοινή παιδαγωγική γραμμή</a:t>
            </a:r>
          </a:p>
          <a:p>
            <a:r>
              <a:rPr lang="el-GR" u="sng" dirty="0"/>
              <a:t>Να του διδάξουμε την έννοια της </a:t>
            </a:r>
            <a:r>
              <a:rPr lang="el-GR" u="sng" dirty="0" err="1"/>
              <a:t>ιδιωτικότητας</a:t>
            </a:r>
            <a:endParaRPr lang="el-GR" dirty="0"/>
          </a:p>
          <a:p>
            <a:endParaRPr lang="el-GR" dirty="0"/>
          </a:p>
        </p:txBody>
      </p:sp>
    </p:spTree>
    <p:extLst>
      <p:ext uri="{BB962C8B-B14F-4D97-AF65-F5344CB8AC3E}">
        <p14:creationId xmlns:p14="http://schemas.microsoft.com/office/powerpoint/2010/main" val="42256930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FB9832-2CD0-4D37-82D9-F0E79E21AE48}"/>
              </a:ext>
            </a:extLst>
          </p:cNvPr>
          <p:cNvSpPr>
            <a:spLocks noGrp="1"/>
          </p:cNvSpPr>
          <p:nvPr>
            <p:ph type="title"/>
          </p:nvPr>
        </p:nvSpPr>
        <p:spPr/>
        <p:txBody>
          <a:bodyPr/>
          <a:lstStyle/>
          <a:p>
            <a:r>
              <a:rPr lang="el-GR" b="1" dirty="0"/>
              <a:t>Μηχανισμοί άμυνας</a:t>
            </a:r>
            <a:endParaRPr lang="el-GR" dirty="0"/>
          </a:p>
        </p:txBody>
      </p:sp>
      <p:sp>
        <p:nvSpPr>
          <p:cNvPr id="3" name="Θέση περιεχομένου 2">
            <a:extLst>
              <a:ext uri="{FF2B5EF4-FFF2-40B4-BE49-F238E27FC236}">
                <a16:creationId xmlns:a16="http://schemas.microsoft.com/office/drawing/2014/main" id="{FFE01D2D-1EEC-429D-9E11-BA7DABD83264}"/>
              </a:ext>
            </a:extLst>
          </p:cNvPr>
          <p:cNvSpPr>
            <a:spLocks noGrp="1"/>
          </p:cNvSpPr>
          <p:nvPr>
            <p:ph idx="1"/>
          </p:nvPr>
        </p:nvSpPr>
        <p:spPr/>
        <p:txBody>
          <a:bodyPr>
            <a:normAutofit fontScale="92500" lnSpcReduction="20000"/>
          </a:bodyPr>
          <a:lstStyle/>
          <a:p>
            <a:r>
              <a:rPr lang="el-GR" dirty="0"/>
              <a:t>Η απομόνωση ή ονειροπόληση (ο έφηβος κλείνεται στο δωμάτιό του. Αφήστε τον!)</a:t>
            </a:r>
          </a:p>
          <a:p>
            <a:r>
              <a:rPr lang="el-GR" dirty="0"/>
              <a:t>Η άρνηση (ο έφηβος αρρωσταίνει για να αποφύγει το δύσκολο διαγώνισμα ή αναβάλλει τις υποχρεώσεις του),</a:t>
            </a:r>
          </a:p>
          <a:p>
            <a:r>
              <a:rPr lang="el-GR" dirty="0"/>
              <a:t>η απόσυρση (αδιαφορία και παραίτηση για τα πάντα),</a:t>
            </a:r>
          </a:p>
          <a:p>
            <a:r>
              <a:rPr lang="el-GR" dirty="0"/>
              <a:t>η προβολή(αποδίδει στους άλλους το θυμό ή την αντιπάθεια που αισθάνεται ο ίδιος γι’ αυτούς, π.χ. «αυτός ο καθηγητής δε με χωνεύει»),</a:t>
            </a:r>
          </a:p>
          <a:p>
            <a:r>
              <a:rPr lang="el-GR" dirty="0"/>
              <a:t>η εκλογίκευση (κατασκευάζει θεωρίες σύμφωνα με τη δική του λογική για να αντιμετωπίσει τις καταστάσεις), </a:t>
            </a:r>
          </a:p>
          <a:p>
            <a:r>
              <a:rPr lang="el-GR" dirty="0"/>
              <a:t>η μετάθεση (τα βάζει με τους γονείς του επειδή δεν μπόρεσε να ανταποκριθεί σε μια δύσκολη κατάσταση στο σχολείο ή στις προσωπικές του σχέσεις), </a:t>
            </a:r>
          </a:p>
          <a:p>
            <a:r>
              <a:rPr lang="el-GR" dirty="0"/>
              <a:t>η μετουσίωση (ποιος έφηβος δεν έχει γράψει ποιήματα ή ημερολόγιο, δεν έχει ζωγραφίσει ή δεν έχει ταλαιπωρήσει κάποιο μουσικό όργανο;)</a:t>
            </a:r>
          </a:p>
        </p:txBody>
      </p:sp>
    </p:spTree>
    <p:extLst>
      <p:ext uri="{BB962C8B-B14F-4D97-AF65-F5344CB8AC3E}">
        <p14:creationId xmlns:p14="http://schemas.microsoft.com/office/powerpoint/2010/main" val="14464740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Ιόν">
  <a:themeElements>
    <a:clrScheme name="Ιό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Ιό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Ιό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1438</TotalTime>
  <Words>2339</Words>
  <Application>Microsoft Office PowerPoint</Application>
  <PresentationFormat>Ευρεία οθόνη</PresentationFormat>
  <Paragraphs>212</Paragraphs>
  <Slides>35</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35</vt:i4>
      </vt:variant>
    </vt:vector>
  </HeadingPairs>
  <TitlesOfParts>
    <vt:vector size="40" baseType="lpstr">
      <vt:lpstr>Arial</vt:lpstr>
      <vt:lpstr>Century Gothic</vt:lpstr>
      <vt:lpstr>Wingdings</vt:lpstr>
      <vt:lpstr>Wingdings 3</vt:lpstr>
      <vt:lpstr>Ιόν</vt:lpstr>
      <vt:lpstr>Παρουσίαση του PowerPoint</vt:lpstr>
      <vt:lpstr>Εφηβεία: Προκλήσεις και Ευκαιρίες </vt:lpstr>
      <vt:lpstr>Εφηβεία: η ''άγρια'' ηλικία.  </vt:lpstr>
      <vt:lpstr>Προκλήσεις</vt:lpstr>
      <vt:lpstr>Εφηβεία </vt:lpstr>
      <vt:lpstr>Εφηβεία</vt:lpstr>
      <vt:lpstr>Εφηβεία</vt:lpstr>
      <vt:lpstr>Εφηβεία</vt:lpstr>
      <vt:lpstr>Μηχανισμοί άμυνας</vt:lpstr>
      <vt:lpstr>Εφηβεία και επαγγελματικός προσανατολισμός</vt:lpstr>
      <vt:lpstr>Εφηβεία και επαγγελματικός προσανατολισμός</vt:lpstr>
      <vt:lpstr>Σχολικός εκφοβισμός</vt:lpstr>
      <vt:lpstr>Σχολικός εκφοβισμός</vt:lpstr>
      <vt:lpstr>Σχολικός εκφοβισμός</vt:lpstr>
      <vt:lpstr>Σχολικός εκφοβισμός</vt:lpstr>
      <vt:lpstr>Εφηβεία και διαζύγιο</vt:lpstr>
      <vt:lpstr>Εφηβεία και σεξουαλικότητα</vt:lpstr>
      <vt:lpstr>Εφηβεία και σεξουαλικότητα</vt:lpstr>
      <vt:lpstr>Εφηβεία και σεξουαλικότητα</vt:lpstr>
      <vt:lpstr>Εφηβεία και σεξουαλικότητα</vt:lpstr>
      <vt:lpstr>Θυμός και εφηβεία</vt:lpstr>
      <vt:lpstr>Θυμός και εφηβεία</vt:lpstr>
      <vt:lpstr>Θυμός και εφηβεία</vt:lpstr>
      <vt:lpstr>Εφηβεία και διαδίκτυο</vt:lpstr>
      <vt:lpstr>Εφηβεία και διαδίκτυο</vt:lpstr>
      <vt:lpstr>Εφηβεία και διαδίκτυο</vt:lpstr>
      <vt:lpstr>Εφηβεία και διαδίκτυο</vt:lpstr>
      <vt:lpstr>Εφηβεία και διαδίκτυο</vt:lpstr>
      <vt:lpstr>Εφηβεία και διαδίκτυο</vt:lpstr>
      <vt:lpstr>Εφηβεία και διαδίκτυο</vt:lpstr>
      <vt:lpstr>Εφηβεία και ουσίες</vt:lpstr>
      <vt:lpstr>Εφηβεία και ουσίες</vt:lpstr>
      <vt:lpstr>Εφηβεία και ουσίες</vt:lpstr>
      <vt:lpstr>Συμβουλές σε γονείς</vt:lpstr>
      <vt:lpstr>Είπαν για την εφηβεία…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ΠΕΤΡΟΣ ΔΙΑΜΑΝΤΗΣ</dc:creator>
  <cp:lastModifiedBy>ΠΕΤΡΟΣ ΔΙΑΜΑΝΤΗΣ</cp:lastModifiedBy>
  <cp:revision>34</cp:revision>
  <dcterms:created xsi:type="dcterms:W3CDTF">2022-06-19T10:51:51Z</dcterms:created>
  <dcterms:modified xsi:type="dcterms:W3CDTF">2022-10-17T13:03:15Z</dcterms:modified>
</cp:coreProperties>
</file>