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1" r:id="rId4"/>
    <p:sldId id="280" r:id="rId5"/>
    <p:sldId id="272" r:id="rId6"/>
    <p:sldId id="261" r:id="rId7"/>
    <p:sldId id="273" r:id="rId8"/>
    <p:sldId id="257" r:id="rId9"/>
    <p:sldId id="281" r:id="rId10"/>
    <p:sldId id="285" r:id="rId11"/>
    <p:sldId id="289" r:id="rId12"/>
    <p:sldId id="284" r:id="rId13"/>
    <p:sldId id="287" r:id="rId14"/>
    <p:sldId id="278" r:id="rId15"/>
    <p:sldId id="275" r:id="rId16"/>
    <p:sldId id="274" r:id="rId17"/>
    <p:sldId id="265" r:id="rId18"/>
    <p:sldId id="282" r:id="rId19"/>
    <p:sldId id="283" r:id="rId20"/>
    <p:sldId id="264" r:id="rId21"/>
    <p:sldId id="269" r:id="rId22"/>
    <p:sldId id="279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zaros bisbas" initials="lb" lastIdx="1" clrIdx="0">
    <p:extLst>
      <p:ext uri="{19B8F6BF-5375-455C-9EA6-DF929625EA0E}">
        <p15:presenceInfo xmlns:p15="http://schemas.microsoft.com/office/powerpoint/2012/main" userId="a653f88e1be5de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DF29E1-6B72-5F90-0485-9771D494A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D8A200E-1161-A478-2F30-1F5B238AC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7D381A-3474-F437-60D8-7805DF90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A2D451-436D-376A-66C4-4F2AA9E7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E239BF-53F7-04FB-FC70-C110C862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47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77A486-D874-2FA9-03AB-47CBFD08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DE01F48-9681-B4C2-8B5F-B25B47491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2F6062-5548-5FD4-BF18-51D070CD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2E0E6D-EBD6-7EFC-6FB9-479CD0EC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11BD53-C745-B1CE-0D33-B30E91E1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739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BB50001-523C-F55C-03E5-8EB849017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F495E6E-88B6-0B38-8556-417E1EE1A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E0D11FE-6598-8BAC-19F0-C5E1F819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0446BD-195E-3C1F-1557-A5B2E649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B385D6-8F7C-87E9-9271-39B77459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167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E5CE77-2067-9C46-9EFE-28A4AEC0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B8C7AB-D5D3-D658-9266-1F7F9888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77E4A0-607D-2AE3-DA52-28977B5B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F53964-0E0C-4B07-BB13-12DDACCB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7B37F7-BAC5-7E5F-F200-977A5E44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86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AD2751-1E1E-C748-1236-9040802E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7C7AA8-51D8-34BF-D118-C1BB22DC3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80D9D7-D57D-AADA-2818-DC6FC045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AE50B4-DFBF-B485-35AA-6541D213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A2D728-E380-A8A5-B9E6-CACC030B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276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255002-100E-B7A8-8E5C-E451B3A4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3859DA-29CD-2417-9336-6A6A9A725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BA20C27-4C7C-A9AE-154F-5B67DD765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EA2DDC8-A371-D63C-35DC-E7E5EECA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D982758-0E36-D455-D35C-4487D5E7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CB35627-8829-0F63-706D-CAD327D2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790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EA9105-D5AD-3DC3-D026-6BAE8C40A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BE7C62-46F9-781C-9140-53948C32A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E7758A9-21A3-3EF8-18E1-BB8ABB5A6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4CC1620-BEF8-A1A3-BBCD-8ABB263EF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505C56A-4EFE-7184-B8BF-01E8C217C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9C8A1BB-6BDC-A01D-89D8-855564EA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339C78E-52CF-D8BC-C3AF-A839D64B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F280568-9283-FEA9-4448-37A81D62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50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59D77B-FE60-3CE1-DE66-6F3750AB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78CC0CB-A00B-CE5E-DABD-CE594BAF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D333C68-4E17-4DE5-D42B-BA04B651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8507C9A-01C4-1F15-AF29-EAE61D5A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82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F94D40D-CD98-5E96-3990-CAC8AA5F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32855AC-E63D-8FED-4C5E-B61CB86C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6A32122-549B-1068-21DD-6D51DC59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6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D2A0EE-2AF1-315C-ECFF-30109D458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644B28-D034-C890-0D70-E6401243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A3E1FB1-73EF-9BA9-4936-1D1CC44A6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C8122EF-19C2-1B19-651F-C5B119F4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5AC769-52A6-581D-D625-36389523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EA7F3DE-763E-6C66-9234-E9F9AE1F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44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531D5B-2A66-D29A-CC43-5B3896E8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3E59D81-8787-3636-78AB-6784CF962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8E79051-0FCA-4A91-C439-6BB88F10B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EC9EAE-C0EC-7C66-DB3C-3EF3CB2D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0EC7696-0035-4935-60BB-D7A23B64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794626E-97CD-9AF2-4982-BB7862C3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16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D1707A2-E11C-1748-08E6-973EBDEE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2C00D6C-47A8-23DE-905F-88EC3A6C9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2FAA3A-83A3-0390-471C-7B8810202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37B9-A98A-4B1F-BF2B-4FB2F3F9A4F9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30F731-CEE1-C3B6-5F0C-DE5908107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74C2BE-6430-0646-98E1-2EEAD4E2B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D5554-1860-4347-A04B-E4A029CEF9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522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84769B-132A-91DA-18C3-6F9A7AF72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09" y="1122363"/>
            <a:ext cx="9558291" cy="2387600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Η οικογένεια από «τόπο προστασίας» σε «τόπο </a:t>
            </a:r>
            <a:r>
              <a:rPr lang="el-GR" sz="2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θυματοποίησης</a:t>
            </a:r>
            <a:r>
              <a:rPr lang="el-GR" sz="2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»</a:t>
            </a:r>
            <a:br>
              <a:rPr lang="el-GR" sz="2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l-GR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BD6C2C8-F2D4-4523-D497-533DF0A34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8228"/>
            <a:ext cx="10668000" cy="1269507"/>
          </a:xfrm>
        </p:spPr>
        <p:txBody>
          <a:bodyPr/>
          <a:lstStyle/>
          <a:p>
            <a:r>
              <a:rPr lang="el-GR" dirty="0"/>
              <a:t>΄                                                                                              </a:t>
            </a:r>
            <a:r>
              <a:rPr lang="el-G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Μπίσμπας</a:t>
            </a:r>
            <a:r>
              <a:rPr lang="el-G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Λάζαρος</a:t>
            </a:r>
          </a:p>
          <a:p>
            <a:pPr>
              <a:spcBef>
                <a:spcPts val="0"/>
              </a:spcBef>
            </a:pPr>
            <a:r>
              <a:rPr lang="el-G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</a:t>
            </a:r>
            <a:r>
              <a:rPr lang="el-GR" sz="1600" i="1" dirty="0">
                <a:latin typeface="Cambria" panose="02040503050406030204" pitchFamily="18" charset="0"/>
                <a:ea typeface="Cambria" panose="02040503050406030204" pitchFamily="18" charset="0"/>
              </a:rPr>
              <a:t>Κλινικός Ψυχολόγος</a:t>
            </a:r>
          </a:p>
          <a:p>
            <a:pPr>
              <a:spcBef>
                <a:spcPts val="0"/>
              </a:spcBef>
            </a:pPr>
            <a:r>
              <a:rPr lang="el-G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</a:t>
            </a:r>
            <a:r>
              <a:rPr lang="el-GR" sz="1400" i="1" dirty="0" err="1">
                <a:latin typeface="Cambria" panose="02040503050406030204" pitchFamily="18" charset="0"/>
                <a:ea typeface="Cambria" panose="02040503050406030204" pitchFamily="18" charset="0"/>
              </a:rPr>
              <a:t>Διδ.Ιατρικής</a:t>
            </a:r>
            <a:r>
              <a:rPr lang="el-GR" sz="1400" i="1" dirty="0">
                <a:latin typeface="Cambria" panose="02040503050406030204" pitchFamily="18" charset="0"/>
                <a:ea typeface="Cambria" panose="02040503050406030204" pitchFamily="18" charset="0"/>
              </a:rPr>
              <a:t> Σχολής ΑΠΘ</a:t>
            </a:r>
          </a:p>
        </p:txBody>
      </p:sp>
    </p:spTree>
    <p:extLst>
      <p:ext uri="{BB962C8B-B14F-4D97-AF65-F5344CB8AC3E}">
        <p14:creationId xmlns:p14="http://schemas.microsoft.com/office/powerpoint/2010/main" val="50045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87AF04-D16C-F7E0-10DF-16B06527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Επιπτώσεις της ενδοοικογενειακής κακοποίησης στα παιδιά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4491FB-ECED-D710-52C4-ECF93279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1003177"/>
            <a:ext cx="8087556" cy="56106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1800" b="1" i="1" dirty="0">
              <a:solidFill>
                <a:srgbClr val="22222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b="1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Σοβαρά σωματικά προβλήματα</a:t>
            </a:r>
          </a:p>
          <a:p>
            <a:pPr marL="0" indent="0">
              <a:buNone/>
            </a:pPr>
            <a:endParaRPr lang="el-GR" sz="2000" b="1" i="1" dirty="0">
              <a:solidFill>
                <a:srgbClr val="22222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b="1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Επιδράσεις στην </a:t>
            </a:r>
            <a:r>
              <a:rPr lang="el-GR" sz="2000" b="1" i="1" dirty="0" err="1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ψυχοσυναισθηματική</a:t>
            </a:r>
            <a:r>
              <a:rPr lang="el-GR" sz="2000" b="1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ανάπτυξη</a:t>
            </a:r>
            <a:r>
              <a:rPr lang="el-GR" sz="200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l-GR" sz="2000" i="1" dirty="0">
              <a:solidFill>
                <a:srgbClr val="22222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05435" marR="1208405" indent="-293370">
              <a:lnSpc>
                <a:spcPct val="100000"/>
              </a:lnSpc>
              <a:spcBef>
                <a:spcPts val="100"/>
              </a:spcBef>
              <a:tabLst>
                <a:tab pos="305435" algn="l"/>
              </a:tabLst>
            </a:pPr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Χαμηλή αυτοεκτίμηση- χαμηλές ατομικές προσδοκίες</a:t>
            </a:r>
          </a:p>
          <a:p>
            <a:r>
              <a:rPr lang="el-GR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κατάθλιψη, άγχος, έντονα αισθήματα ντροπής και ενοχής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“</a:t>
            </a:r>
            <a:r>
              <a:rPr lang="el-GR" sz="2000" dirty="0" err="1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ψυχωσικές</a:t>
            </a:r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αντιδράσεις, ψυχοκινητική ανησυχία, αποπροσωποποίηση, </a:t>
            </a:r>
            <a:r>
              <a:rPr lang="el-GR" sz="2000" dirty="0" err="1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ψυχαναγκασμούς</a:t>
            </a:r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και     καταναγκασμούς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έλλειψη κοινωνικών δεξιοτήτων,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αναστολή της ομαλής σεξουαλικής ανάπτυξης, 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αυτοκαταστροφική συμπεριφορά, ιδέες και τάσεις αυτοκτονίας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αντικοινωνική διαταραχή προσωπικότητας, εξάρτηση από ουσίες</a:t>
            </a:r>
            <a:endParaRPr lang="el-G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Αντιμέτωπα με δικαστικό κυκεώνα τα κακοποιημένα παιδιά | in.gr">
            <a:extLst>
              <a:ext uri="{FF2B5EF4-FFF2-40B4-BE49-F238E27FC236}">
                <a16:creationId xmlns:a16="http://schemas.microsoft.com/office/drawing/2014/main" id="{DB06904D-DBBC-B75A-1423-04B6418B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50" y="2085618"/>
            <a:ext cx="4389823" cy="30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87AF04-D16C-F7E0-10DF-16B06527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Επιπτώσεις της ενδοοικογενειακής κακοποίησης στα παιδιά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4491FB-ECED-D710-52C4-ECF93279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1003177"/>
            <a:ext cx="11718524" cy="56106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1800" b="1" i="1" dirty="0">
              <a:solidFill>
                <a:srgbClr val="22222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b="1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Επιπτώσεις στη συμπεριφορά και στην κοινωνικότητα</a:t>
            </a:r>
            <a:r>
              <a:rPr lang="el-GR" sz="1800" i="1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l-GR" sz="1800" dirty="0">
              <a:solidFill>
                <a:srgbClr val="22222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u="sng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Β</a:t>
            </a:r>
            <a:r>
              <a:rPr lang="el-GR" sz="2000" u="sng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ρεφική- πρώτη παιδική ηλικία :</a:t>
            </a:r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έντονο κλάμα ή εκρήξεις οργής που δεν κατευνάζονται εύκολα</a:t>
            </a:r>
          </a:p>
          <a:p>
            <a:r>
              <a:rPr lang="el-GR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ψυχοσωματικές διαταραχές</a:t>
            </a:r>
            <a:endParaRPr lang="el-GR" sz="2000" dirty="0">
              <a:solidFill>
                <a:srgbClr val="22222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l-GR" sz="20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u="sng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</a:t>
            </a:r>
            <a:r>
              <a:rPr lang="el-GR" sz="2000" u="sng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αιδική και εφηβική ηλικία</a:t>
            </a:r>
            <a:r>
              <a:rPr lang="el-GR" sz="2000" u="sng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αντικοινωνικότητα, επιθετικότητα προς τους συνομήλικους, 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χαμηλή επίδοση στο σχολείο, σοβαρά μαθησιακά προβλήματα, διαλείπουσα σχολική φοίτηση ή εγκατάλειψη της φοίτησης,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διαταραχές συμπεριφοράς, νεανική παραβατικότητα, κοινωνική απομόνωση.</a:t>
            </a:r>
          </a:p>
          <a:p>
            <a:r>
              <a:rPr lang="el-GR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υσκολίες στην ανάπτυξη διαπροσωπικών σχέσεων,  απομόνωσή 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εμφάνιση συμπτωμάτων </a:t>
            </a:r>
            <a:r>
              <a:rPr lang="el-GR" sz="2000" dirty="0" err="1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μετατραυματικού</a:t>
            </a:r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στρες. </a:t>
            </a:r>
          </a:p>
          <a:p>
            <a:pPr marL="0" indent="0">
              <a:buNone/>
            </a:pPr>
            <a:endParaRPr lang="el-G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B422290-125A-A7EE-95E6-4C69A47596C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0959" y="1979720"/>
            <a:ext cx="2302841" cy="23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5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64BC88-1353-EEE8-431A-2B022A1B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7759"/>
          </a:xfrm>
        </p:spPr>
        <p:txBody>
          <a:bodyPr>
            <a:normAutofit/>
          </a:bodyPr>
          <a:lstStyle/>
          <a:p>
            <a:r>
              <a:rPr lang="el-GR" sz="27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Παράγοντες κίνδυνου </a:t>
            </a:r>
            <a:r>
              <a:rPr lang="el-GR" sz="2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για την</a:t>
            </a:r>
            <a:r>
              <a:rPr lang="el-GR" sz="27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παιδική κακοποίηση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4A090D-6DF4-E80A-5362-A431F827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651247"/>
            <a:ext cx="6454066" cy="4525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Οι </a:t>
            </a:r>
            <a:r>
              <a:rPr lang="el-GR" sz="2000" b="1" dirty="0" err="1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εξωοικογενειακοί</a:t>
            </a:r>
            <a:r>
              <a:rPr lang="el-GR" sz="2000" b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παράγοντες-αιτίες</a:t>
            </a:r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κοινωνικοοικονομικές δυσκολίες διαβίωσης (π.χ. ανεργία, φτώχια),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περιορισμένες παροχές και πηγές στήριξης της οικογένειας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στην ποιότητα ζωής, στο περιβάλλον της οικογένειας, στον κοινωνικό αποκλεισμό.</a:t>
            </a:r>
          </a:p>
          <a:p>
            <a:r>
              <a:rPr lang="el-GR" sz="20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Κοινωνικά πρότυπα  ανατροφής, πειθαρχίας και συμπεριφοράς προς τα παιδιά</a:t>
            </a:r>
          </a:p>
          <a:p>
            <a:pPr marL="0" indent="0">
              <a:buNone/>
            </a:pPr>
            <a:endParaRPr lang="el-GR" sz="1800" b="1" dirty="0">
              <a:solidFill>
                <a:srgbClr val="22222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Τα κακοποιημένα παιδιά έμειναν κι αυτά σπίτι στην καραντίνα">
            <a:extLst>
              <a:ext uri="{FF2B5EF4-FFF2-40B4-BE49-F238E27FC236}">
                <a16:creationId xmlns:a16="http://schemas.microsoft.com/office/drawing/2014/main" id="{7F74C978-F184-DCDD-2A87-9E20AB447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66" y="1998902"/>
            <a:ext cx="4208016" cy="27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5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56047-95E0-D3B6-C16D-EEE2BF55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>
            <a:normAutofit fontScale="90000"/>
          </a:bodyPr>
          <a:lstStyle/>
          <a:p>
            <a:r>
              <a:rPr lang="el-GR" sz="27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Παράγοντες κίνδυνου για την παιδική κακοποίηση</a:t>
            </a:r>
            <a:b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BCB6E7-C226-0B86-9133-8179D9F96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8" y="1083076"/>
            <a:ext cx="7128768" cy="509388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000" u="sng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Οι κακοποιητικές πράξεις συνδέονται άμεσα:</a:t>
            </a:r>
          </a:p>
          <a:p>
            <a:pPr>
              <a:lnSpc>
                <a:spcPct val="110000"/>
              </a:lnSpc>
            </a:pPr>
            <a:r>
              <a:rPr lang="el-GR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με την προσωπικότητα και την ψυχολογική/ψυχιατρική κατάσταση του γονέα  (π.χ. ψυχική ασθένεια, νοητική καθυστέρηση, εξαρτήσεις, κτλ.), </a:t>
            </a:r>
          </a:p>
          <a:p>
            <a:pPr>
              <a:lnSpc>
                <a:spcPct val="110000"/>
              </a:lnSpc>
            </a:pPr>
            <a:r>
              <a:rPr lang="el-GR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τη μικρή ηλικία της μητέρας, τη φυσική ή συναισθηματική απουσία της μητέρας, τη </a:t>
            </a:r>
            <a:r>
              <a:rPr lang="el-GR" sz="20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μονογονεϊκότητα</a:t>
            </a:r>
            <a:r>
              <a:rPr lang="el-GR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el-GR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την ανεπιθύμητη εγκυμοσύνη, την οικογενειακή ανατροφή, την αγωγή </a:t>
            </a:r>
          </a:p>
          <a:p>
            <a:pPr>
              <a:lnSpc>
                <a:spcPct val="110000"/>
              </a:lnSpc>
            </a:pPr>
            <a:r>
              <a:rPr lang="el-GR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το ιστορικό σεξουαλικής κακοποίησης του γονέα, </a:t>
            </a:r>
          </a:p>
          <a:p>
            <a:pPr>
              <a:lnSpc>
                <a:spcPct val="110000"/>
              </a:lnSpc>
            </a:pPr>
            <a:r>
              <a:rPr lang="el-GR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την κατανομή εξουσίας ανάμεσα στα δύο φύλα,</a:t>
            </a:r>
          </a:p>
          <a:p>
            <a:pPr>
              <a:lnSpc>
                <a:spcPct val="110000"/>
              </a:lnSpc>
            </a:pPr>
            <a:r>
              <a:rPr lang="el-GR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με τη δυσλειτουργική επικοινωνία στην οικογένεια </a:t>
            </a:r>
            <a:endParaRPr lang="el-GR" sz="2000" dirty="0"/>
          </a:p>
        </p:txBody>
      </p:sp>
      <p:pic>
        <p:nvPicPr>
          <p:cNvPr id="4098" name="Picture 2" descr="Παιδική Κακοποίηση: Οι μορφές και οι επιπτώσεις (Μέρος Α΄)">
            <a:extLst>
              <a:ext uri="{FF2B5EF4-FFF2-40B4-BE49-F238E27FC236}">
                <a16:creationId xmlns:a16="http://schemas.microsoft.com/office/drawing/2014/main" id="{F3662F3F-DA2B-24D9-0880-4A638712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73" y="1955677"/>
            <a:ext cx="4055124" cy="29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7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58C9A-6694-3459-5A4B-B102D399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365125"/>
            <a:ext cx="10750118" cy="1325563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Χαρακτηριστικά μιας δυσλειτουργικής οικογένειας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29F88C-1C04-7ABC-DFAC-3F9195CAC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Έλλειψη </a:t>
            </a:r>
            <a:r>
              <a:rPr lang="el-G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ενσυναίσθησης</a:t>
            </a:r>
            <a:endParaRPr lang="el-G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Έλλειψης επικοινωνίας ή φτωχή επικοινωνία</a:t>
            </a:r>
          </a:p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Συναισθήματα φόβου και απρόβλεπτες συμπεριφορές</a:t>
            </a:r>
          </a:p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Μη οριοθέτηση συμπεριφορών</a:t>
            </a:r>
          </a:p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Άσκηση υπερβολικά αυστηρής κριτικής</a:t>
            </a:r>
          </a:p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Επιβολή ελέγχου</a:t>
            </a:r>
          </a:p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Επικράτηση των αρνητικών συναισθημάτων</a:t>
            </a:r>
          </a:p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Χρήση ουσιών</a:t>
            </a:r>
          </a:p>
          <a:p>
            <a:endParaRPr lang="el-G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6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AE5C2F-0CC8-FBDA-F378-44FEB2BC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923278"/>
            <a:ext cx="10515600" cy="772356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Τα</a:t>
            </a:r>
            <a:r>
              <a:rPr lang="el-GR" sz="2400" b="1" spc="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ψυχοπαθολογικά</a:t>
            </a:r>
            <a:r>
              <a:rPr lang="el-GR" sz="2400" b="1" spc="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χαρακτηριστικά</a:t>
            </a:r>
            <a:r>
              <a:rPr lang="el-GR" sz="2400" b="1" spc="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των</a:t>
            </a:r>
            <a:r>
              <a:rPr lang="el-GR" sz="2400" b="1" spc="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δραστών</a:t>
            </a:r>
            <a:r>
              <a:rPr lang="el-GR" sz="2400" b="1" spc="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FDFFEA-DE6E-B9F1-AC76-5D8364E52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" y="1526958"/>
            <a:ext cx="7421731" cy="5331041"/>
          </a:xfrm>
        </p:spPr>
        <p:txBody>
          <a:bodyPr>
            <a:normAutofit/>
          </a:bodyPr>
          <a:lstStyle/>
          <a:p>
            <a:pPr marL="795020" marR="108585" indent="-228600" algn="just">
              <a:lnSpc>
                <a:spcPct val="148000"/>
              </a:lnSpc>
              <a:spcBef>
                <a:spcPts val="995"/>
              </a:spcBef>
              <a:spcAft>
                <a:spcPts val="0"/>
              </a:spcAft>
            </a:pPr>
            <a:endParaRPr lang="el-GR" sz="2100" b="1" dirty="0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795020" marR="108585" indent="-228600" algn="just">
              <a:lnSpc>
                <a:spcPct val="148000"/>
              </a:lnSpc>
              <a:spcBef>
                <a:spcPts val="995"/>
              </a:spcBef>
              <a:spcAft>
                <a:spcPts val="0"/>
              </a:spcAft>
            </a:pP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Ανωριμότητα</a:t>
            </a:r>
            <a:r>
              <a:rPr lang="el-GR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και διαταραγμένη προσωπικότητα</a:t>
            </a:r>
          </a:p>
          <a:p>
            <a:pPr marL="795020" marR="108585" indent="-228600" algn="just">
              <a:lnSpc>
                <a:spcPct val="148000"/>
              </a:lnSpc>
              <a:spcBef>
                <a:spcPts val="995"/>
              </a:spcBef>
              <a:spcAft>
                <a:spcPts val="0"/>
              </a:spcAft>
            </a:pP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Έλλειψη αυτοσεβασμού και χαμηλής αυτοεκτίμησης</a:t>
            </a:r>
          </a:p>
          <a:p>
            <a:pPr marL="795020" marR="107950" indent="-228600" algn="just">
              <a:lnSpc>
                <a:spcPct val="146000"/>
              </a:lnSpc>
              <a:spcBef>
                <a:spcPts val="5"/>
              </a:spcBef>
              <a:spcAft>
                <a:spcPts val="0"/>
              </a:spcAft>
            </a:pP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Απαιτητικότητα και εγωκεντρισμός</a:t>
            </a:r>
          </a:p>
          <a:p>
            <a:pPr marL="795020" marR="111125" indent="-228600" algn="just">
              <a:lnSpc>
                <a:spcPct val="147000"/>
              </a:lnSpc>
              <a:spcAft>
                <a:spcPts val="0"/>
              </a:spcAft>
            </a:pP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 Κοινωνική απομόνωση και αποξένωση</a:t>
            </a:r>
          </a:p>
          <a:p>
            <a:pPr marL="795020" marR="111125" indent="-228600" algn="just">
              <a:lnSpc>
                <a:spcPct val="147000"/>
              </a:lnSpc>
              <a:spcAft>
                <a:spcPts val="0"/>
              </a:spcAft>
            </a:pP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Αλκοολισμός- ναρκωτικές ουσίες- ποινικό μητρώο</a:t>
            </a:r>
          </a:p>
          <a:p>
            <a:pPr marL="795020" marR="110490" indent="-228600" algn="just">
              <a:lnSpc>
                <a:spcPct val="146000"/>
              </a:lnSpc>
              <a:spcBef>
                <a:spcPts val="30"/>
              </a:spcBef>
              <a:spcAft>
                <a:spcPts val="0"/>
              </a:spcAft>
            </a:pP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 Χαμηλή νοημοσύνη</a:t>
            </a:r>
          </a:p>
          <a:p>
            <a:endParaRPr lang="el-GR" dirty="0"/>
          </a:p>
        </p:txBody>
      </p:sp>
      <p:pic>
        <p:nvPicPr>
          <p:cNvPr id="5122" name="Picture 2" descr="Σεξουαλική κακοποίηση παιδιών: Στο 93% των περιπτώσεων ο δράστης ήταν  γνωστός του θύματος - healthmag.gr">
            <a:extLst>
              <a:ext uri="{FF2B5EF4-FFF2-40B4-BE49-F238E27FC236}">
                <a16:creationId xmlns:a16="http://schemas.microsoft.com/office/drawing/2014/main" id="{9F35ACE7-A1E8-0259-91BC-FF34E4DD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98" y="2299314"/>
            <a:ext cx="4378300" cy="325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4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1E9F81-595B-8D25-2AF8-FD880AA21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1"/>
          </a:xfrm>
        </p:spPr>
        <p:txBody>
          <a:bodyPr>
            <a:normAutofit fontScale="90000"/>
          </a:bodyPr>
          <a:lstStyle/>
          <a:p>
            <a:r>
              <a:rPr lang="el-GR" sz="2700" b="1" kern="0" spc="-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Χαρακτηριστικά θύτη</a:t>
            </a:r>
            <a:br>
              <a:rPr lang="el-GR" sz="2400" b="1" kern="0" spc="-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A0D39F-291D-A110-5636-474C0BFC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1" y="843379"/>
            <a:ext cx="11238390" cy="5788239"/>
          </a:xfrm>
        </p:spPr>
        <p:txBody>
          <a:bodyPr>
            <a:normAutofit fontScale="77500" lnSpcReduction="20000"/>
          </a:bodyPr>
          <a:lstStyle/>
          <a:p>
            <a:pPr marL="337820" marR="109220" indent="0" algn="just">
              <a:lnSpc>
                <a:spcPct val="150000"/>
              </a:lnSpc>
              <a:spcBef>
                <a:spcPts val="995"/>
              </a:spcBef>
              <a:spcAft>
                <a:spcPts val="0"/>
              </a:spcAft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el-G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αράγοντες-στοιχεία παιδικής ηλικίας που</a:t>
            </a:r>
            <a:r>
              <a:rPr lang="el-GR" sz="24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σχετίζονται</a:t>
            </a:r>
            <a:r>
              <a:rPr lang="el-GR" sz="2400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με την</a:t>
            </a:r>
            <a:r>
              <a:rPr lang="el-GR" sz="2400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εμφάνιση</a:t>
            </a:r>
            <a:r>
              <a:rPr lang="el-GR" sz="2400" b="1" spc="-1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της βίας</a:t>
            </a:r>
            <a:r>
              <a:rPr lang="el-GR" sz="24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στους ενήλικες</a:t>
            </a:r>
            <a:r>
              <a:rPr lang="el-GR" sz="24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R="111125" algn="just">
              <a:lnSpc>
                <a:spcPct val="150000"/>
              </a:lnSpc>
              <a:spcBef>
                <a:spcPts val="1010"/>
              </a:spcBef>
              <a:buSzPts val="1200"/>
              <a:tabLst>
                <a:tab pos="525780" algn="l"/>
              </a:tabLst>
            </a:pPr>
            <a:r>
              <a:rPr lang="el-GR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Γονεική</a:t>
            </a:r>
            <a:r>
              <a:rPr lang="el-GR" sz="2600" b="1" dirty="0">
                <a:latin typeface="Cambria" panose="02040503050406030204" pitchFamily="18" charset="0"/>
                <a:ea typeface="Cambria" panose="02040503050406030204" pitchFamily="18" charset="0"/>
              </a:rPr>
              <a:t> αποστέρηση και κακοποίηση</a:t>
            </a: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. Σε βίαια άτομα υπάρχει ιστορικό </a:t>
            </a:r>
            <a:r>
              <a:rPr lang="el-G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γονεικής</a:t>
            </a: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 παραμέλησης ή εγκατάλειψης, καθώς και </a:t>
            </a:r>
            <a:r>
              <a:rPr lang="el-G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γονεικής</a:t>
            </a: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 κακοποίησης. Συχνά τα θύματα της παιδικής ηλικίας γίνονται θύτες ως ενήλικοι.</a:t>
            </a:r>
          </a:p>
          <a:p>
            <a:pPr marR="109220" algn="just">
              <a:lnSpc>
                <a:spcPct val="150000"/>
              </a:lnSpc>
              <a:spcBef>
                <a:spcPts val="990"/>
              </a:spcBef>
              <a:buSzPts val="1200"/>
              <a:tabLst>
                <a:tab pos="513715" algn="l"/>
              </a:tabLst>
            </a:pPr>
            <a:r>
              <a:rPr lang="el-GR" sz="2600" b="1" dirty="0">
                <a:latin typeface="Cambria" panose="02040503050406030204" pitchFamily="18" charset="0"/>
                <a:ea typeface="Cambria" panose="02040503050406030204" pitchFamily="18" charset="0"/>
              </a:rPr>
              <a:t>Πρώιμη έκθεση σε βία</a:t>
            </a: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. Η παρατήρηση και η εμπειρία βίας ανάμεσα σε γονείς και αδέλφια, επαναλαμβάνεται αργότερα με τους παρατηρητές σαν πρωταγωνιστές.</a:t>
            </a:r>
          </a:p>
          <a:p>
            <a:pPr marR="109855" algn="just">
              <a:lnSpc>
                <a:spcPct val="150000"/>
              </a:lnSpc>
              <a:spcBef>
                <a:spcPts val="1010"/>
              </a:spcBef>
              <a:buSzPts val="1200"/>
              <a:tabLst>
                <a:tab pos="498475" algn="l"/>
              </a:tabLst>
            </a:pPr>
            <a:r>
              <a:rPr lang="el-GR" sz="2600" b="1" dirty="0">
                <a:latin typeface="Cambria" panose="02040503050406030204" pitchFamily="18" charset="0"/>
                <a:ea typeface="Cambria" panose="02040503050406030204" pitchFamily="18" charset="0"/>
              </a:rPr>
              <a:t>Συχνές διακοπές της οικογενειακής ζωής</a:t>
            </a: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. Χωρισμοί, διαζύγια, συχνές μετακινήσεις ή αλλαγές σχολείου ανευρίσκονται στο ιστορικό βίαιων ατόμων.</a:t>
            </a:r>
          </a:p>
          <a:p>
            <a:pPr algn="just">
              <a:spcBef>
                <a:spcPts val="995"/>
              </a:spcBef>
              <a:buSzPts val="1200"/>
              <a:tabLst>
                <a:tab pos="490855" algn="l"/>
              </a:tabLst>
            </a:pPr>
            <a:r>
              <a:rPr lang="el-GR" sz="2600" b="1" dirty="0">
                <a:latin typeface="Cambria" panose="02040503050406030204" pitchFamily="18" charset="0"/>
                <a:ea typeface="Cambria" panose="02040503050406030204" pitchFamily="18" charset="0"/>
              </a:rPr>
              <a:t>Εκρήξεις θυμού.</a:t>
            </a:r>
          </a:p>
          <a:p>
            <a:pPr marL="109220" indent="0">
              <a:spcBef>
                <a:spcPts val="25"/>
              </a:spcBef>
              <a:spcAft>
                <a:spcPts val="0"/>
              </a:spcAft>
              <a:buNone/>
            </a:pP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R="110490" algn="just">
              <a:lnSpc>
                <a:spcPct val="150000"/>
              </a:lnSpc>
              <a:buSzPts val="1200"/>
              <a:tabLst>
                <a:tab pos="500380" algn="l"/>
              </a:tabLst>
            </a:pPr>
            <a:r>
              <a:rPr lang="el-GR" sz="2600" b="1" dirty="0">
                <a:latin typeface="Cambria" panose="02040503050406030204" pitchFamily="18" charset="0"/>
                <a:ea typeface="Cambria" panose="02040503050406030204" pitchFamily="18" charset="0"/>
              </a:rPr>
              <a:t>Προβλήματα με μορφές εξουσίας</a:t>
            </a: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. Φυγές από το σπίτι, προβλήματα στο σχολείο, στο στρατό ( Μάνος Ν., 1997).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5148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79EDFD7F-22DC-F1CA-7729-6FBB90647499}"/>
              </a:ext>
            </a:extLst>
          </p:cNvPr>
          <p:cNvSpPr txBox="1"/>
          <p:nvPr/>
        </p:nvSpPr>
        <p:spPr>
          <a:xfrm>
            <a:off x="257175" y="510158"/>
            <a:ext cx="11165150" cy="41171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193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Συνθήκη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της </a:t>
            </a:r>
            <a:r>
              <a:rPr sz="2000" b="1" spc="-15" dirty="0" err="1">
                <a:solidFill>
                  <a:srgbClr val="C00000"/>
                </a:solidFill>
                <a:latin typeface="Cambria"/>
                <a:cs typeface="Cambria"/>
              </a:rPr>
              <a:t>Κωνστ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αντινούπολης </a:t>
            </a:r>
            <a:endParaRPr lang="el-GR" sz="2000" b="1" spc="-15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241935">
              <a:lnSpc>
                <a:spcPct val="100000"/>
              </a:lnSpc>
              <a:spcBef>
                <a:spcPts val="105"/>
              </a:spcBef>
            </a:pPr>
            <a:endParaRPr lang="el-GR" sz="2000" b="1" spc="-15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241935">
              <a:lnSpc>
                <a:spcPct val="100000"/>
              </a:lnSpc>
              <a:spcBef>
                <a:spcPts val="105"/>
              </a:spcBef>
            </a:pPr>
            <a:r>
              <a:rPr lang="el-GR"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l-GR" sz="2000" spc="-15" dirty="0">
                <a:latin typeface="Cambria"/>
                <a:cs typeface="Cambria"/>
              </a:rPr>
              <a:t>(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πλαίσιο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για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το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φαινόμενο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της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ενδοοικογενειακής</a:t>
            </a:r>
            <a:r>
              <a:rPr sz="2000" spc="-10" dirty="0">
                <a:latin typeface="Cambria"/>
                <a:cs typeface="Cambria"/>
              </a:rPr>
              <a:t> βίας </a:t>
            </a:r>
            <a:r>
              <a:rPr sz="2000" spc="-15" dirty="0">
                <a:latin typeface="Cambria"/>
                <a:cs typeface="Cambria"/>
              </a:rPr>
              <a:t>και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της 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βίας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35" dirty="0">
                <a:latin typeface="Cambria"/>
                <a:cs typeface="Cambria"/>
              </a:rPr>
              <a:t>κατά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των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γυναικών</a:t>
            </a:r>
            <a:r>
              <a:rPr lang="el-GR" sz="2000" spc="-5" dirty="0">
                <a:latin typeface="Cambria"/>
                <a:cs typeface="Cambria"/>
              </a:rPr>
              <a:t>)</a:t>
            </a:r>
            <a:endParaRPr sz="200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Cambria"/>
                <a:cs typeface="Cambria"/>
              </a:rPr>
              <a:t>Ειδική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μέριμνα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για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τα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«ιδιαίτερα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ορφανά»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spc="-5" dirty="0">
                <a:latin typeface="Cambria"/>
                <a:cs typeface="Cambria"/>
              </a:rPr>
              <a:t>Π</a:t>
            </a:r>
            <a:r>
              <a:rPr sz="2000" spc="-5" dirty="0" err="1">
                <a:latin typeface="Cambria"/>
                <a:cs typeface="Cambria"/>
              </a:rPr>
              <a:t>ροστ</a:t>
            </a:r>
            <a:r>
              <a:rPr sz="2000" spc="-5" dirty="0">
                <a:latin typeface="Cambria"/>
                <a:cs typeface="Cambria"/>
              </a:rPr>
              <a:t>ατευτικ</a:t>
            </a:r>
            <a:r>
              <a:rPr lang="el-GR" sz="2000" spc="-5" dirty="0" err="1">
                <a:latin typeface="Cambria"/>
                <a:cs typeface="Cambria"/>
              </a:rPr>
              <a:t>ές</a:t>
            </a:r>
            <a:r>
              <a:rPr lang="el-GR" sz="2000" spc="-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πα</a:t>
            </a:r>
            <a:r>
              <a:rPr sz="2000" spc="-5" dirty="0" err="1">
                <a:latin typeface="Cambria"/>
                <a:cs typeface="Cambria"/>
              </a:rPr>
              <a:t>ρεμ</a:t>
            </a:r>
            <a:r>
              <a:rPr sz="2000" spc="-5" dirty="0">
                <a:latin typeface="Cambria"/>
                <a:cs typeface="Cambria"/>
              </a:rPr>
              <a:t>βάσε</a:t>
            </a:r>
            <a:r>
              <a:rPr lang="el-GR" sz="2000" spc="-5" dirty="0" err="1">
                <a:latin typeface="Cambria"/>
                <a:cs typeface="Cambria"/>
              </a:rPr>
              <a:t>ις</a:t>
            </a:r>
            <a:r>
              <a:rPr lang="el-GR" sz="2000" spc="-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ευνοϊκή</a:t>
            </a:r>
            <a:r>
              <a:rPr lang="el-GR" sz="2000" dirty="0">
                <a:latin typeface="Cambria"/>
                <a:cs typeface="Cambria"/>
              </a:rPr>
              <a:t> </a:t>
            </a:r>
            <a:r>
              <a:rPr sz="2000" spc="-5" dirty="0" err="1">
                <a:latin typeface="Cambria"/>
                <a:cs typeface="Cambria"/>
              </a:rPr>
              <a:t>μετ</a:t>
            </a:r>
            <a:r>
              <a:rPr sz="2000" spc="-5" dirty="0">
                <a:latin typeface="Cambria"/>
                <a:cs typeface="Cambria"/>
              </a:rPr>
              <a:t>αχείριση υπέρ των παιδιών </a:t>
            </a:r>
            <a:r>
              <a:rPr sz="2000" dirty="0">
                <a:latin typeface="Cambria"/>
                <a:cs typeface="Cambria"/>
              </a:rPr>
              <a:t>και </a:t>
            </a:r>
            <a:r>
              <a:rPr sz="2000" spc="-5" dirty="0">
                <a:latin typeface="Cambria"/>
                <a:cs typeface="Cambria"/>
              </a:rPr>
              <a:t>των </a:t>
            </a:r>
            <a:r>
              <a:rPr sz="2000" dirty="0">
                <a:latin typeface="Cambria"/>
                <a:cs typeface="Cambria"/>
              </a:rPr>
              <a:t>θυμάτων της </a:t>
            </a:r>
            <a:r>
              <a:rPr sz="2000" spc="-5" dirty="0">
                <a:latin typeface="Cambria"/>
                <a:cs typeface="Cambria"/>
              </a:rPr>
              <a:t>βίας </a:t>
            </a:r>
            <a:r>
              <a:rPr sz="2000" dirty="0">
                <a:latin typeface="Cambria"/>
                <a:cs typeface="Cambria"/>
              </a:rPr>
              <a:t>που έχουν </a:t>
            </a:r>
            <a:r>
              <a:rPr sz="2000" spc="-5" dirty="0">
                <a:latin typeface="Cambria"/>
                <a:cs typeface="Cambria"/>
              </a:rPr>
              <a:t>γίνει </a:t>
            </a:r>
            <a:r>
              <a:rPr sz="2000" spc="-4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μάρτυρες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αυτής.</a:t>
            </a:r>
            <a:endParaRPr sz="200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 panose="020B0604020202020204" pitchFamily="34" charset="0"/>
              <a:buChar char="•"/>
            </a:pPr>
            <a:r>
              <a:rPr lang="el-GR" sz="2000" spc="-10" dirty="0">
                <a:latin typeface="Cambria"/>
                <a:cs typeface="Cambria"/>
              </a:rPr>
              <a:t>Σ</a:t>
            </a:r>
            <a:r>
              <a:rPr sz="2000" spc="-5" dirty="0" err="1">
                <a:latin typeface="Cambria"/>
                <a:cs typeface="Cambria"/>
              </a:rPr>
              <a:t>υντονισμός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ενσωμάτωση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των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Υπηρεσιών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lang="el-GR" sz="2000" dirty="0">
                <a:latin typeface="Cambria"/>
                <a:cs typeface="Cambria"/>
              </a:rPr>
              <a:t> </a:t>
            </a:r>
            <a:r>
              <a:rPr sz="2000" spc="-5" dirty="0" err="1">
                <a:latin typeface="Cambria"/>
                <a:cs typeface="Cambria"/>
              </a:rPr>
              <a:t>οργ</a:t>
            </a:r>
            <a:r>
              <a:rPr sz="2000" spc="-5" dirty="0">
                <a:latin typeface="Cambria"/>
                <a:cs typeface="Cambria"/>
              </a:rPr>
              <a:t>ανισμών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που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έχουν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10" dirty="0">
                <a:latin typeface="Cambria"/>
                <a:cs typeface="Cambria"/>
              </a:rPr>
              <a:t>να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κάνουν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με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μητέρες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πατέρες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των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Υπηρεσιών </a:t>
            </a:r>
            <a:r>
              <a:rPr sz="2000" dirty="0">
                <a:latin typeface="Cambria"/>
                <a:cs typeface="Cambria"/>
              </a:rPr>
              <a:t>και </a:t>
            </a:r>
            <a:r>
              <a:rPr sz="2000" spc="-5" dirty="0">
                <a:latin typeface="Cambria"/>
                <a:cs typeface="Cambria"/>
              </a:rPr>
              <a:t>οργανισμών </a:t>
            </a:r>
            <a:r>
              <a:rPr sz="2000" dirty="0">
                <a:latin typeface="Cambria"/>
                <a:cs typeface="Cambria"/>
              </a:rPr>
              <a:t>που έχουν </a:t>
            </a:r>
            <a:r>
              <a:rPr sz="2000" spc="10" dirty="0">
                <a:latin typeface="Cambria"/>
                <a:cs typeface="Cambria"/>
              </a:rPr>
              <a:t>να </a:t>
            </a:r>
            <a:r>
              <a:rPr sz="2000" spc="5" dirty="0">
                <a:latin typeface="Cambria"/>
                <a:cs typeface="Cambria"/>
              </a:rPr>
              <a:t>κάνουν </a:t>
            </a:r>
            <a:r>
              <a:rPr sz="2000" dirty="0">
                <a:latin typeface="Cambria"/>
                <a:cs typeface="Cambria"/>
              </a:rPr>
              <a:t>με </a:t>
            </a:r>
            <a:r>
              <a:rPr sz="2000" spc="-5" dirty="0">
                <a:latin typeface="Cambria"/>
                <a:cs typeface="Cambria"/>
              </a:rPr>
              <a:t>παιδιά,,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για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την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αποφυγή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αντικρουόμενων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lang="el-GR" sz="2000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θρ</a:t>
            </a:r>
            <a:r>
              <a:rPr sz="2000" dirty="0">
                <a:latin typeface="Cambria"/>
                <a:cs typeface="Cambria"/>
              </a:rPr>
              <a:t>αυσματικών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παρεμβάσεων</a:t>
            </a:r>
            <a:endParaRPr lang="el-GR" sz="2000" spc="-5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 panose="020B0604020202020204" pitchFamily="34" charset="0"/>
              <a:buChar char="•"/>
            </a:pPr>
            <a:endParaRPr lang="el-GR" sz="2000" spc="-5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lang="el-GR" sz="2000" b="1" spc="-5" dirty="0">
                <a:solidFill>
                  <a:srgbClr val="C00000"/>
                </a:solidFill>
                <a:latin typeface="Cambria"/>
                <a:cs typeface="Cambria"/>
              </a:rPr>
              <a:t>Συνθήκη </a:t>
            </a:r>
            <a:r>
              <a:rPr lang="el-GR" sz="2000" b="1" spc="-5" dirty="0" err="1">
                <a:solidFill>
                  <a:srgbClr val="C00000"/>
                </a:solidFill>
                <a:latin typeface="Cambria"/>
                <a:cs typeface="Cambria"/>
              </a:rPr>
              <a:t>Λανζαρότε</a:t>
            </a:r>
            <a:r>
              <a:rPr lang="el-GR" sz="20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endParaRPr sz="20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2D8F3-99DC-1A78-A6E4-73479164A157}"/>
              </a:ext>
            </a:extLst>
          </p:cNvPr>
          <p:cNvSpPr txBox="1"/>
          <p:nvPr/>
        </p:nvSpPr>
        <p:spPr>
          <a:xfrm rot="10800000" flipV="1">
            <a:off x="3515556" y="4396888"/>
            <a:ext cx="79067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>
              <a:spcBef>
                <a:spcPts val="1205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Cambria"/>
              </a:rPr>
              <a:t>πρόληψη και  καταπολέμηση της σεξουαλικής εκμετάλλευσης και της σεξουαλικής κακοποίησης παιδιών, </a:t>
            </a:r>
          </a:p>
          <a:p>
            <a:pPr marL="355600" indent="-342900">
              <a:spcBef>
                <a:spcPts val="1205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Cambria"/>
              </a:rPr>
              <a:t>η προστασία των δικαιωμάτων των παιδιών που είναι θύματα σεξουαλικής εκμετάλλευσης και κακοποίησης,</a:t>
            </a:r>
          </a:p>
        </p:txBody>
      </p:sp>
    </p:spTree>
    <p:extLst>
      <p:ext uri="{BB962C8B-B14F-4D97-AF65-F5344CB8AC3E}">
        <p14:creationId xmlns:p14="http://schemas.microsoft.com/office/powerpoint/2010/main" val="153770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496CEE-EF88-AF8F-4AED-065BAED23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080760"/>
            <a:ext cx="7044202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84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F61992-4374-1E1E-1767-460A4246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7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Αντιμετώπιση της παιδικής κακοποίησης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671F47-0E8B-C7E1-13B4-84CC16C69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701336"/>
            <a:ext cx="11478828" cy="585926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360"/>
              </a:spcAft>
              <a:buNone/>
            </a:pPr>
            <a:endParaRPr lang="el-GR" sz="18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360"/>
              </a:spcAft>
              <a:buNone/>
            </a:pPr>
            <a:r>
              <a:rPr lang="el-GR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Η πρωτογενής πρόληψη 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60"/>
              </a:spcAft>
            </a:pPr>
            <a:r>
              <a:rPr lang="el-GR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Μέτρα κοινωνικής πολιτικής για τη βελτίωση των συνθηκών διαβίωσης των οικογενειών με χαμηλό εισόδημα.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Δράσεις ευαισθητοποίησης της κοινότητας απέναντι στην παιδική κακοποίηση.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Προγράμματα οικογενειακού προγραμματισμού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8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Ψυχο</a:t>
            </a:r>
            <a:r>
              <a:rPr lang="el-GR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-εκπαιδευτικά προγράμματα ανάπτυξης </a:t>
            </a:r>
            <a:r>
              <a:rPr lang="el-GR" sz="8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γονεϊκών</a:t>
            </a:r>
            <a:r>
              <a:rPr lang="el-GR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ικανοτήτων για μελλοντικούς ή νέους γονείς.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Εκπαιδευτικά προγράμματα για επαγγελματίες υγείας και εκπαιδευτικούς.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Πληροφόρηση των παιδιών για τα δικαιώματά τους.</a:t>
            </a:r>
          </a:p>
          <a:p>
            <a:pPr marL="0" indent="0">
              <a:lnSpc>
                <a:spcPct val="107000"/>
              </a:lnSpc>
              <a:spcAft>
                <a:spcPts val="360"/>
              </a:spcAft>
              <a:buNone/>
            </a:pPr>
            <a:r>
              <a:rPr lang="el-GR" sz="8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360"/>
              </a:spcAft>
              <a:buNone/>
            </a:pPr>
            <a:r>
              <a:rPr lang="el-GR" sz="8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Η δευτερογενής πρόληψη 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l-GR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εντοπισμό ατόμων υψηλού κινδύνου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l-GR" sz="80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l-GR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ανάπτυξη κατάλληλων εναλλακτικών δομών φιλοξενίας των παιδιών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l-GR" sz="8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l-GR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όταν απομακρύνονται από βίαιους γονείς.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l-GR" sz="8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l-GR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l-GR" sz="8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A5A8CB5-A987-6B05-CA62-D3C955D0D5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052" y="3728621"/>
            <a:ext cx="3107185" cy="2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140801-A56B-6296-B3B0-6A19A085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10409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Ενδοοικογενειακή βία</a:t>
            </a:r>
            <a:br>
              <a:rPr lang="el-GR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5421AA-D417-3CE5-002E-45AF0A16C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9" y="843379"/>
            <a:ext cx="11194002" cy="5333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«Ενδοοικογενειακή βία (ή ενδοοικογενειακή κακοποίηση ή και οικογενειακή βία) ονομάζεται η (με συνέπεια) 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 tooltip="Β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βίαιη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και κακοποιητική συμπεριφορά ενός ατόμου προς άλλο, μέσα στο οικογενειακό περιβάλλον, όπως στον 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 tooltip="Γάμο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γάμο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ή, απλά, στη συμβίωση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endParaRPr lang="el-G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FDFE47-84E6-E572-3B29-49019E6C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47" y="3107185"/>
            <a:ext cx="5912527" cy="375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1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8428AB6-A585-9EFB-6F88-A0F5B5149E6A}"/>
              </a:ext>
            </a:extLst>
          </p:cNvPr>
          <p:cNvSpPr txBox="1"/>
          <p:nvPr/>
        </p:nvSpPr>
        <p:spPr>
          <a:xfrm>
            <a:off x="771523" y="600076"/>
            <a:ext cx="8686801" cy="3731791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065">
              <a:spcBef>
                <a:spcPts val="1300"/>
              </a:spcBef>
              <a:buClr>
                <a:srgbClr val="538DD3"/>
              </a:buClr>
              <a:buSzPct val="70000"/>
              <a:tabLst>
                <a:tab pos="355600" algn="l"/>
                <a:tab pos="356235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Η τριτογενής πρόληψη </a:t>
            </a:r>
          </a:p>
          <a:p>
            <a:pPr marL="355600" indent="-343535">
              <a:lnSpc>
                <a:spcPct val="100000"/>
              </a:lnSpc>
              <a:spcBef>
                <a:spcPts val="1300"/>
              </a:spcBef>
              <a:buClr>
                <a:srgbClr val="538DD3"/>
              </a:buClr>
              <a:buSzPct val="70000"/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el-GR" sz="2000" dirty="0">
              <a:latin typeface="Cambria"/>
              <a:cs typeface="Cambria"/>
            </a:endParaRPr>
          </a:p>
          <a:p>
            <a:pPr marL="355600" indent="-343535">
              <a:lnSpc>
                <a:spcPct val="100000"/>
              </a:lnSpc>
              <a:spcBef>
                <a:spcPts val="1300"/>
              </a:spcBef>
              <a:buClr>
                <a:srgbClr val="538DD3"/>
              </a:buClr>
              <a:buSzPct val="7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 err="1">
                <a:latin typeface="Cambria"/>
                <a:cs typeface="Cambria"/>
              </a:rPr>
              <a:t>Έγκ</a:t>
            </a:r>
            <a:r>
              <a:rPr sz="2000" dirty="0">
                <a:latin typeface="Cambria"/>
                <a:cs typeface="Cambria"/>
              </a:rPr>
              <a:t>αιρη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ανίχνευση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της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βίας</a:t>
            </a:r>
            <a:endParaRPr lang="el-GR" sz="2000" spc="-5" dirty="0">
              <a:latin typeface="Cambria"/>
              <a:cs typeface="Cambria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lr>
                <a:srgbClr val="538DD3"/>
              </a:buClr>
              <a:buSzPct val="7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 err="1">
                <a:latin typeface="Cambria"/>
                <a:cs typeface="Cambria"/>
              </a:rPr>
              <a:t>Εκτίμηση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της κατάστασης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του </a:t>
            </a:r>
            <a:r>
              <a:rPr sz="2000" dirty="0">
                <a:latin typeface="Cambria"/>
                <a:cs typeface="Cambria"/>
              </a:rPr>
              <a:t>κινδύνου</a:t>
            </a:r>
            <a:endParaRPr lang="el-GR" sz="2000" dirty="0">
              <a:latin typeface="Cambria"/>
              <a:cs typeface="Cambria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lr>
                <a:srgbClr val="538DD3"/>
              </a:buClr>
              <a:buSzPct val="7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 err="1">
                <a:latin typeface="Cambria"/>
                <a:cs typeface="Cambria"/>
              </a:rPr>
              <a:t>Ενεργο</a:t>
            </a:r>
            <a:r>
              <a:rPr sz="2000" spc="-5" dirty="0">
                <a:latin typeface="Cambria"/>
                <a:cs typeface="Cambria"/>
              </a:rPr>
              <a:t>ποίηση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προστασίας</a:t>
            </a:r>
            <a:endParaRPr lang="el-GR" sz="2000" dirty="0">
              <a:latin typeface="Cambria"/>
              <a:cs typeface="Cambria"/>
            </a:endParaRPr>
          </a:p>
          <a:p>
            <a:pPr marL="355600" marR="85090" indent="-343535">
              <a:lnSpc>
                <a:spcPct val="100000"/>
              </a:lnSpc>
              <a:spcBef>
                <a:spcPts val="1200"/>
              </a:spcBef>
              <a:buClr>
                <a:srgbClr val="538DD3"/>
              </a:buClr>
              <a:buSzPct val="7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 err="1">
                <a:latin typeface="Cambria"/>
                <a:cs typeface="Cambria"/>
              </a:rPr>
              <a:t>Εκτίμηση</a:t>
            </a:r>
            <a:r>
              <a:rPr sz="2000" spc="-5" dirty="0">
                <a:latin typeface="Cambria"/>
                <a:cs typeface="Cambria"/>
              </a:rPr>
              <a:t> της </a:t>
            </a:r>
            <a:r>
              <a:rPr sz="2000" spc="-5" dirty="0" err="1">
                <a:latin typeface="Cambria"/>
                <a:cs typeface="Cambria"/>
              </a:rPr>
              <a:t>ψυχοσωμ</a:t>
            </a:r>
            <a:r>
              <a:rPr sz="2000" spc="-5" dirty="0">
                <a:latin typeface="Cambria"/>
                <a:cs typeface="Cambria"/>
              </a:rPr>
              <a:t>ατικής κατάστασης</a:t>
            </a:r>
            <a:endParaRPr lang="el-GR" sz="2000" spc="-5" dirty="0">
              <a:latin typeface="Cambria"/>
              <a:cs typeface="Cambria"/>
            </a:endParaRPr>
          </a:p>
          <a:p>
            <a:pPr marL="354965" marR="85090" indent="-342900">
              <a:lnSpc>
                <a:spcPct val="100000"/>
              </a:lnSpc>
              <a:spcBef>
                <a:spcPts val="1200"/>
              </a:spcBef>
              <a:buClr>
                <a:srgbClr val="538DD3"/>
              </a:buClr>
              <a:buSzPct val="7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430" dirty="0">
                <a:latin typeface="Cambria"/>
                <a:cs typeface="Cambria"/>
              </a:rPr>
              <a:t> </a:t>
            </a:r>
            <a:r>
              <a:rPr lang="el-GR" sz="2000" spc="-5" dirty="0">
                <a:latin typeface="Cambria"/>
                <a:cs typeface="Cambria"/>
              </a:rPr>
              <a:t>Εκτίμηση</a:t>
            </a:r>
            <a:r>
              <a:rPr lang="el-GR" sz="2000" spc="-45" dirty="0">
                <a:latin typeface="Cambria"/>
                <a:cs typeface="Cambria"/>
              </a:rPr>
              <a:t> </a:t>
            </a:r>
            <a:r>
              <a:rPr lang="el-GR" sz="2000" spc="-5" dirty="0">
                <a:latin typeface="Cambria"/>
                <a:cs typeface="Cambria"/>
              </a:rPr>
              <a:t>της</a:t>
            </a:r>
            <a:r>
              <a:rPr lang="el-GR" sz="2000" spc="-10" dirty="0">
                <a:latin typeface="Cambria"/>
                <a:cs typeface="Cambria"/>
              </a:rPr>
              <a:t> </a:t>
            </a:r>
            <a:r>
              <a:rPr lang="el-GR" sz="2000" spc="-5" dirty="0">
                <a:latin typeface="Cambria"/>
                <a:cs typeface="Cambria"/>
              </a:rPr>
              <a:t>ζημιάς</a:t>
            </a:r>
            <a:r>
              <a:rPr lang="el-GR" sz="2000" spc="-25" dirty="0">
                <a:latin typeface="Cambria"/>
                <a:cs typeface="Cambria"/>
              </a:rPr>
              <a:t> </a:t>
            </a:r>
            <a:endParaRPr lang="el-GR" sz="2000" dirty="0">
              <a:latin typeface="Cambria"/>
              <a:cs typeface="Cambria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Clr>
                <a:srgbClr val="538DD3"/>
              </a:buClr>
              <a:buSzPct val="7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 err="1">
                <a:latin typeface="Cambria"/>
                <a:cs typeface="Cambria"/>
              </a:rPr>
              <a:t>Θερ</a:t>
            </a:r>
            <a:r>
              <a:rPr sz="2000" spc="-5" dirty="0">
                <a:latin typeface="Cambria"/>
                <a:cs typeface="Cambria"/>
              </a:rPr>
              <a:t>απε</a:t>
            </a:r>
            <a:r>
              <a:rPr lang="el-GR" sz="2000" spc="-5" dirty="0" err="1">
                <a:latin typeface="Cambria"/>
                <a:cs typeface="Cambria"/>
              </a:rPr>
              <a:t>υτική</a:t>
            </a:r>
            <a:r>
              <a:rPr lang="el-GR" sz="2000" spc="-5" dirty="0">
                <a:latin typeface="Cambria"/>
                <a:cs typeface="Cambria"/>
              </a:rPr>
              <a:t> παρέμβαση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8C214C5D-550B-53E1-FEDF-17107631072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2540" y="1642368"/>
            <a:ext cx="3107184" cy="282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54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F0F127C-5A13-0AEE-F67E-53BE369436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824" y="1071372"/>
            <a:ext cx="6637020" cy="216408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33B70C12-F28A-5BC6-CE79-0C108EDEBBF7}"/>
              </a:ext>
            </a:extLst>
          </p:cNvPr>
          <p:cNvSpPr txBox="1"/>
          <p:nvPr/>
        </p:nvSpPr>
        <p:spPr>
          <a:xfrm>
            <a:off x="1069643" y="2312035"/>
            <a:ext cx="4616781" cy="2321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000" spc="-5" dirty="0">
                <a:latin typeface="Cambria"/>
                <a:cs typeface="Cambria"/>
              </a:rPr>
              <a:t>Εργασία </a:t>
            </a:r>
            <a:r>
              <a:rPr sz="2000" dirty="0">
                <a:latin typeface="Cambria"/>
                <a:cs typeface="Cambria"/>
              </a:rPr>
              <a:t>με </a:t>
            </a:r>
            <a:r>
              <a:rPr sz="2000" spc="-5" dirty="0">
                <a:latin typeface="Cambria"/>
                <a:cs typeface="Cambria"/>
              </a:rPr>
              <a:t>το </a:t>
            </a:r>
            <a:r>
              <a:rPr lang="el-GR" sz="2000" spc="-5" dirty="0">
                <a:latin typeface="Cambria"/>
                <a:cs typeface="Cambria"/>
              </a:rPr>
              <a:t>παιδί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όσον 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αφορά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τα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μετατραυματικά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ζητήματα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000" spc="-5" dirty="0">
                <a:latin typeface="Cambria"/>
                <a:cs typeface="Cambria"/>
              </a:rPr>
              <a:t>Εργασία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στα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έμφυλα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πρότυπα</a:t>
            </a:r>
          </a:p>
          <a:p>
            <a:pPr marL="355600" marR="715645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000" spc="-5" dirty="0">
                <a:latin typeface="Cambria"/>
                <a:cs typeface="Cambria"/>
              </a:rPr>
              <a:t>Επιδιόρθωση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της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σχέσης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με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μητέρα</a:t>
            </a:r>
          </a:p>
          <a:p>
            <a:pPr marL="355600" marR="206375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000" spc="-5" dirty="0">
                <a:latin typeface="Cambria"/>
                <a:cs typeface="Cambria"/>
              </a:rPr>
              <a:t>Εργασία στη </a:t>
            </a:r>
            <a:r>
              <a:rPr sz="2000" dirty="0">
                <a:latin typeface="Cambria"/>
                <a:cs typeface="Cambria"/>
              </a:rPr>
              <a:t>σχέση με </a:t>
            </a:r>
            <a:r>
              <a:rPr sz="2000" spc="-5" dirty="0">
                <a:latin typeface="Cambria"/>
                <a:cs typeface="Cambria"/>
              </a:rPr>
              <a:t>τον πατέρα </a:t>
            </a:r>
            <a:r>
              <a:rPr sz="2000" dirty="0">
                <a:latin typeface="Cambria"/>
                <a:cs typeface="Cambria"/>
              </a:rPr>
              <a:t> 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B6576C73-1964-644B-6D04-F0647181E2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5578" y="2312036"/>
            <a:ext cx="3064550" cy="24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4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558126-55A1-5DEA-0942-70B8C88A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8150"/>
            <a:ext cx="10515600" cy="41243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3749CC-5383-30B8-BBE5-FDADD4E28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438775"/>
            <a:ext cx="10515600" cy="107632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Σας ευχαριστώ για την προσοχή σας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BB0B261-0B0D-5D30-BF8D-7FAA5459C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68" y="294629"/>
            <a:ext cx="5895975" cy="4791721"/>
          </a:xfrm>
          <a:prstGeom prst="rect">
            <a:avLst/>
          </a:prstGeom>
          <a:solidFill>
            <a:srgbClr val="99FF99"/>
          </a:solidFill>
        </p:spPr>
      </p:pic>
    </p:spTree>
    <p:extLst>
      <p:ext uri="{BB962C8B-B14F-4D97-AF65-F5344CB8AC3E}">
        <p14:creationId xmlns:p14="http://schemas.microsoft.com/office/powerpoint/2010/main" val="50878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2212ED-203F-40B7-B59C-4B22F681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Η ενδοοικογενειακή βία :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852749-A69F-A96C-07E5-D1CDC130D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15"/>
            <a:ext cx="10515600" cy="4948160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Έ</a:t>
            </a:r>
            <a:r>
              <a:rPr lang="el-GR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να περίπλοκο και διαχρονικό κοινωνικό φαινόμενο.</a:t>
            </a:r>
          </a:p>
          <a:p>
            <a:endParaRPr lang="el-G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Ένα φαινόμενο χωρίς φύλο και ηλικία.</a:t>
            </a:r>
          </a:p>
          <a:p>
            <a:endParaRPr lang="el-G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Το φαινόμενο δεν γνωρίζει εθνικότητα ή θρησκεία. </a:t>
            </a:r>
          </a:p>
          <a:p>
            <a:endParaRPr lang="el-G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Συμβαίνει σε όλα τα κοινωνικοοικονομικά στρώματα και μορφωτικά επίπεδα.</a:t>
            </a:r>
          </a:p>
          <a:p>
            <a:endParaRPr lang="el-G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l-GR" sz="1800" spc="25" dirty="0">
                <a:solidFill>
                  <a:srgbClr val="00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Μια από τις πιο διαδεδομένες μορφές </a:t>
            </a:r>
            <a:r>
              <a:rPr lang="el-GR" sz="1800" spc="25" dirty="0" err="1">
                <a:solidFill>
                  <a:srgbClr val="00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έμφυλης</a:t>
            </a:r>
            <a:r>
              <a:rPr lang="el-GR" sz="1800" spc="25" dirty="0">
                <a:solidFill>
                  <a:srgbClr val="00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βίας.</a:t>
            </a:r>
          </a:p>
          <a:p>
            <a:endParaRPr lang="el-GR" sz="1800" spc="25" dirty="0">
              <a:solidFill>
                <a:srgbClr val="00010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spc="25" dirty="0">
                <a:solidFill>
                  <a:srgbClr val="00010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1800" spc="25" dirty="0">
                <a:solidFill>
                  <a:srgbClr val="00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εριλαμβάνει ένα επαναλαμβανόμενο μοτίβο </a:t>
            </a:r>
            <a:r>
              <a:rPr lang="el-GR" sz="1800" spc="25" dirty="0" err="1">
                <a:solidFill>
                  <a:srgbClr val="00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παραβιαστικών</a:t>
            </a:r>
            <a:r>
              <a:rPr lang="el-GR" sz="1800" spc="25" dirty="0">
                <a:solidFill>
                  <a:srgbClr val="00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συμπεριφορών που ασκεί ο δράστης, με στόχο να διατηρήσει την εξουσία και τον (κοινωνικό) έλεγχο πάνω στο θύμα του</a:t>
            </a:r>
            <a:endParaRPr lang="el-G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Εικόνα 3" descr="λεκτική κακοποίηση λεκτική βία ζευγάρι μαλώνει και φωνάζει">
            <a:extLst>
              <a:ext uri="{FF2B5EF4-FFF2-40B4-BE49-F238E27FC236}">
                <a16:creationId xmlns:a16="http://schemas.microsoft.com/office/drawing/2014/main" id="{6806E801-050B-9767-7F7C-15801566F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55" y="1067347"/>
            <a:ext cx="3923190" cy="279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2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316F043-DACA-8A02-FF6A-5ADEBF889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9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D5C10D-5FA5-C340-B31C-D2FD70B6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3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Μορφές ενδοοικογενειακής βίας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1CDFEE-AEB1-FBE1-C295-B1AC4F3D6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180730"/>
            <a:ext cx="8371642" cy="581487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875"/>
              </a:spcAft>
              <a:buNone/>
            </a:pP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Σωματική</a:t>
            </a: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:  χτυπήματα με ή χωρίς χρήση αντικειμένων, στραγγαλισμοί</a:t>
            </a:r>
          </a:p>
          <a:p>
            <a:pPr marL="0" indent="0">
              <a:spcBef>
                <a:spcPct val="0"/>
              </a:spcBef>
              <a:spcAft>
                <a:spcPts val="1875"/>
              </a:spcAft>
              <a:buNone/>
            </a:pP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• 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Ψυχολογική</a:t>
            </a: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: ο εκφοβισμός , η συστηματική ταπείνωση και διαρκής κριτική, η δημιουργία ενοχών στη σύντροφο, ο αδιάκοπος έλεγχο της προσωπικής της ζωής, η προσπάθεια απομόνωσης του θύματος, από τον οικογενειακό, φιλικό, συγγενικό περίγυρο</a:t>
            </a:r>
          </a:p>
          <a:p>
            <a:pPr marL="0" indent="0">
              <a:spcBef>
                <a:spcPct val="0"/>
              </a:spcBef>
              <a:spcAft>
                <a:spcPts val="1875"/>
              </a:spcAft>
              <a:buNone/>
            </a:pP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• 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Σεξουαλική</a:t>
            </a: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: οποιαδήποτε σεξουαλική πράξη, αλλά και απόπειρα τέτοιας πράξης, χωρίς την εκούσια και ελεύθερη συναίνεση του θύματος</a:t>
            </a:r>
          </a:p>
          <a:p>
            <a:pPr marL="0" indent="0">
              <a:spcBef>
                <a:spcPct val="0"/>
              </a:spcBef>
              <a:spcAft>
                <a:spcPts val="1875"/>
              </a:spcAft>
              <a:buNone/>
            </a:pP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• 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Οικονομική</a:t>
            </a: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: η στέρηση πόρων, ευκαιριών, αγαθών και υπηρεσιών </a:t>
            </a:r>
          </a:p>
          <a:p>
            <a:pPr marL="0" indent="0">
              <a:spcBef>
                <a:spcPct val="0"/>
              </a:spcBef>
              <a:spcAft>
                <a:spcPts val="1875"/>
              </a:spcAft>
              <a:buNone/>
            </a:pP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• 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Λεκτική</a:t>
            </a: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: (η πιο συνηθισμένη μορφή ενδοοικογενειακής βίας),</a:t>
            </a:r>
            <a:r>
              <a:rPr lang="el-GR" sz="1800" spc="25" dirty="0">
                <a:solidFill>
                  <a:srgbClr val="00010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φωνές, απειλές και εξυβρίσεις και φτάνουν ως το λεκτικό εξευτελισμό και την τρομοκράτηση.</a:t>
            </a:r>
          </a:p>
          <a:p>
            <a:endParaRPr lang="el-GR" dirty="0"/>
          </a:p>
        </p:txBody>
      </p:sp>
      <p:pic>
        <p:nvPicPr>
          <p:cNvPr id="3074" name="Picture 2" descr="Σεξουαλική κακοποίηση - Γ. Νικολαΐδης: «Δεν χρειάζονται τουιτεροδικεία αλλά  θεσμοί που να θωρακίζουν απέναντι στην κακοποίηση» | in.gr">
            <a:extLst>
              <a:ext uri="{FF2B5EF4-FFF2-40B4-BE49-F238E27FC236}">
                <a16:creationId xmlns:a16="http://schemas.microsoft.com/office/drawing/2014/main" id="{04AC3CCE-60E4-CC49-B42D-652C3DEE9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50" y="3022845"/>
            <a:ext cx="3269942" cy="24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5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77B9C2E8-62FB-05F2-2C5E-F62091B85A4B}"/>
              </a:ext>
            </a:extLst>
          </p:cNvPr>
          <p:cNvSpPr txBox="1"/>
          <p:nvPr/>
        </p:nvSpPr>
        <p:spPr>
          <a:xfrm>
            <a:off x="86258" y="467883"/>
            <a:ext cx="9909999" cy="59048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el-GR" sz="2000" b="1" spc="-45"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l-GR" sz="2000" b="1" spc="-45" dirty="0">
                <a:latin typeface="Cambria"/>
                <a:cs typeface="Cambria"/>
              </a:rPr>
              <a:t>Τ</a:t>
            </a:r>
            <a:r>
              <a:rPr sz="2000" b="1" spc="-45" dirty="0">
                <a:latin typeface="Cambria"/>
                <a:cs typeface="Cambria"/>
              </a:rPr>
              <a:t>α</a:t>
            </a:r>
            <a:r>
              <a:rPr sz="2000" b="1" spc="-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παιδιά</a:t>
            </a:r>
            <a:r>
              <a:rPr sz="2000" b="1" spc="-15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μπ</a:t>
            </a:r>
            <a:r>
              <a:rPr sz="2000" b="1" spc="-5" dirty="0" err="1">
                <a:latin typeface="Cambria"/>
                <a:cs typeface="Cambria"/>
              </a:rPr>
              <a:t>ορεί</a:t>
            </a:r>
            <a:r>
              <a:rPr sz="2000" b="1" spc="-2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να</a:t>
            </a:r>
            <a:r>
              <a:rPr lang="el-GR" sz="2000" b="1" spc="-5" dirty="0">
                <a:latin typeface="Cambria"/>
                <a:cs typeface="Cambria"/>
              </a:rPr>
              <a:t> </a:t>
            </a:r>
            <a:r>
              <a:rPr sz="2000" b="1" dirty="0" err="1">
                <a:latin typeface="Cambria"/>
                <a:cs typeface="Cambria"/>
              </a:rPr>
              <a:t>είν</a:t>
            </a:r>
            <a:r>
              <a:rPr sz="2000" b="1" dirty="0">
                <a:latin typeface="Cambria"/>
                <a:cs typeface="Cambria"/>
              </a:rPr>
              <a:t>αι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15" dirty="0">
                <a:latin typeface="Cambria"/>
                <a:cs typeface="Cambria"/>
              </a:rPr>
              <a:t>θύματα:</a:t>
            </a:r>
            <a:endParaRPr lang="el-GR" sz="2000" b="1" spc="-15"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pc="-150" dirty="0">
                <a:solidFill>
                  <a:srgbClr val="538DD3"/>
                </a:solidFill>
                <a:latin typeface="Cambria"/>
                <a:cs typeface="Cambria"/>
              </a:rPr>
              <a:t>⦿</a:t>
            </a:r>
            <a:r>
              <a:rPr spc="40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spc="45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i="1" spc="-5" dirty="0" err="1">
                <a:latin typeface="Cambria"/>
                <a:cs typeface="Cambria"/>
              </a:rPr>
              <a:t>σωμ</a:t>
            </a:r>
            <a:r>
              <a:rPr i="1" spc="-5" dirty="0">
                <a:latin typeface="Cambria"/>
                <a:cs typeface="Cambria"/>
              </a:rPr>
              <a:t>ατικής</a:t>
            </a:r>
            <a:r>
              <a:rPr i="1" spc="-40" dirty="0">
                <a:latin typeface="Cambria"/>
                <a:cs typeface="Cambria"/>
              </a:rPr>
              <a:t> </a:t>
            </a:r>
            <a:r>
              <a:rPr i="1" dirty="0">
                <a:latin typeface="Cambria"/>
                <a:cs typeface="Cambria"/>
              </a:rPr>
              <a:t>βίας</a:t>
            </a:r>
            <a:endParaRPr lang="el-GR" i="1"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endParaRPr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pc="-150" dirty="0">
                <a:solidFill>
                  <a:srgbClr val="538DD3"/>
                </a:solidFill>
                <a:latin typeface="Cambria"/>
                <a:cs typeface="Cambria"/>
              </a:rPr>
              <a:t>⦿</a:t>
            </a:r>
            <a:r>
              <a:rPr spc="35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spc="40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i="1" spc="-5" dirty="0" err="1">
                <a:latin typeface="Cambria"/>
                <a:cs typeface="Cambria"/>
              </a:rPr>
              <a:t>λεκτικής</a:t>
            </a:r>
            <a:r>
              <a:rPr i="1" spc="-35" dirty="0">
                <a:latin typeface="Cambria"/>
                <a:cs typeface="Cambria"/>
              </a:rPr>
              <a:t> </a:t>
            </a:r>
            <a:r>
              <a:rPr i="1" dirty="0">
                <a:latin typeface="Cambria"/>
                <a:cs typeface="Cambria"/>
              </a:rPr>
              <a:t>βίας</a:t>
            </a:r>
            <a:endParaRPr lang="el-GR" i="1"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endParaRPr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pc="-150" dirty="0">
                <a:solidFill>
                  <a:srgbClr val="538DD3"/>
                </a:solidFill>
                <a:latin typeface="Cambria"/>
                <a:cs typeface="Cambria"/>
              </a:rPr>
              <a:t>⦿</a:t>
            </a:r>
            <a:r>
              <a:rPr spc="40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spc="45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i="1" spc="-10" dirty="0" err="1">
                <a:latin typeface="Cambria"/>
                <a:cs typeface="Cambria"/>
              </a:rPr>
              <a:t>ψυχολογικής</a:t>
            </a:r>
            <a:r>
              <a:rPr i="1" spc="-55" dirty="0">
                <a:latin typeface="Cambria"/>
                <a:cs typeface="Cambria"/>
              </a:rPr>
              <a:t> </a:t>
            </a:r>
            <a:r>
              <a:rPr i="1" dirty="0">
                <a:latin typeface="Cambria"/>
                <a:cs typeface="Cambria"/>
              </a:rPr>
              <a:t>βίας</a:t>
            </a:r>
            <a:endParaRPr lang="el-GR" i="1"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endParaRPr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pc="-150" dirty="0">
                <a:solidFill>
                  <a:srgbClr val="538DD3"/>
                </a:solidFill>
                <a:latin typeface="Cambria"/>
                <a:cs typeface="Cambria"/>
              </a:rPr>
              <a:t>⦿</a:t>
            </a:r>
            <a:r>
              <a:rPr spc="40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spc="50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i="1" spc="-10" dirty="0" err="1">
                <a:latin typeface="Cambria"/>
                <a:cs typeface="Cambria"/>
              </a:rPr>
              <a:t>σεξου</a:t>
            </a:r>
            <a:r>
              <a:rPr i="1" spc="-10" dirty="0">
                <a:latin typeface="Cambria"/>
                <a:cs typeface="Cambria"/>
              </a:rPr>
              <a:t>αλικής</a:t>
            </a:r>
            <a:r>
              <a:rPr i="1" spc="-45" dirty="0">
                <a:latin typeface="Cambria"/>
                <a:cs typeface="Cambria"/>
              </a:rPr>
              <a:t> </a:t>
            </a:r>
            <a:r>
              <a:rPr i="1" dirty="0">
                <a:latin typeface="Cambria"/>
                <a:cs typeface="Cambria"/>
              </a:rPr>
              <a:t>βίας</a:t>
            </a:r>
            <a:r>
              <a:rPr lang="el-GR" i="1" dirty="0">
                <a:latin typeface="Cambria"/>
                <a:cs typeface="Cambria"/>
              </a:rPr>
              <a:t> </a:t>
            </a:r>
          </a:p>
          <a:p>
            <a:pPr marL="12700" algn="just">
              <a:lnSpc>
                <a:spcPct val="100000"/>
              </a:lnSpc>
            </a:pPr>
            <a:r>
              <a:rPr lang="el-GR" i="1" dirty="0">
                <a:latin typeface="Cambria"/>
                <a:cs typeface="Cambria"/>
              </a:rPr>
              <a:t>(</a:t>
            </a:r>
            <a:r>
              <a:rPr lang="el-GR" i="1" dirty="0" err="1">
                <a:latin typeface="Cambria"/>
                <a:cs typeface="Cambria"/>
              </a:rPr>
              <a:t>αμεα</a:t>
            </a:r>
            <a:r>
              <a:rPr lang="el-GR" i="1" dirty="0">
                <a:latin typeface="Cambria"/>
                <a:cs typeface="Cambria"/>
              </a:rPr>
              <a:t>, </a:t>
            </a:r>
            <a:r>
              <a:rPr lang="el-GR" i="1" dirty="0" err="1">
                <a:latin typeface="Cambria"/>
                <a:cs typeface="Cambria"/>
              </a:rPr>
              <a:t>μετανάστες,πρόσφυγες</a:t>
            </a:r>
            <a:r>
              <a:rPr lang="el-GR" i="1" dirty="0">
                <a:latin typeface="Cambria"/>
                <a:cs typeface="Cambria"/>
              </a:rPr>
              <a:t>, κοινωνικά αποκλεισμένα)</a:t>
            </a:r>
          </a:p>
          <a:p>
            <a:pPr marL="12700" algn="just">
              <a:lnSpc>
                <a:spcPct val="100000"/>
              </a:lnSpc>
            </a:pPr>
            <a:endParaRPr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pc="-150" dirty="0">
                <a:solidFill>
                  <a:srgbClr val="538DD3"/>
                </a:solidFill>
                <a:latin typeface="Cambria"/>
                <a:cs typeface="Cambria"/>
              </a:rPr>
              <a:t>⦿</a:t>
            </a:r>
            <a:r>
              <a:rPr spc="40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spc="45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i="1" dirty="0" err="1">
                <a:latin typeface="Cambria"/>
                <a:cs typeface="Cambria"/>
              </a:rPr>
              <a:t>οικονομικής</a:t>
            </a:r>
            <a:r>
              <a:rPr i="1" spc="-65" dirty="0">
                <a:latin typeface="Cambria"/>
                <a:cs typeface="Cambria"/>
              </a:rPr>
              <a:t> </a:t>
            </a:r>
            <a:r>
              <a:rPr i="1" spc="-5" dirty="0">
                <a:latin typeface="Cambria"/>
                <a:cs typeface="Cambria"/>
              </a:rPr>
              <a:t>κα</a:t>
            </a:r>
            <a:r>
              <a:rPr i="1" spc="-5" dirty="0" err="1">
                <a:latin typeface="Cambria"/>
                <a:cs typeface="Cambria"/>
              </a:rPr>
              <a:t>κο</a:t>
            </a:r>
            <a:r>
              <a:rPr i="1" spc="-5" dirty="0">
                <a:latin typeface="Cambria"/>
                <a:cs typeface="Cambria"/>
              </a:rPr>
              <a:t>ποίησης</a:t>
            </a:r>
            <a:endParaRPr lang="el-GR" i="1" spc="-5"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endParaRPr lang="el-GR" i="1" spc="-5" dirty="0">
              <a:latin typeface="Cambria"/>
              <a:cs typeface="Cambria"/>
            </a:endParaRPr>
          </a:p>
          <a:p>
            <a:pPr marL="12700" algn="just"/>
            <a:r>
              <a:rPr lang="el-GR" spc="-150" dirty="0">
                <a:solidFill>
                  <a:srgbClr val="538DD3"/>
                </a:solidFill>
                <a:latin typeface="Cambria"/>
                <a:cs typeface="Cambria"/>
              </a:rPr>
              <a:t>⦿</a:t>
            </a:r>
            <a:r>
              <a:rPr lang="el-GR" spc="40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lang="el-GR" spc="45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lang="el-GR" i="1" spc="-10" dirty="0">
                <a:latin typeface="Cambria"/>
              </a:rPr>
              <a:t>παραμέλησης</a:t>
            </a:r>
          </a:p>
          <a:p>
            <a:pPr marL="12700" algn="just"/>
            <a:endParaRPr lang="el-GR" i="1" spc="-10" dirty="0">
              <a:latin typeface="Cambria"/>
            </a:endParaRPr>
          </a:p>
          <a:p>
            <a:pPr marL="12700" algn="just">
              <a:lnSpc>
                <a:spcPct val="100000"/>
              </a:lnSpc>
            </a:pPr>
            <a:r>
              <a:rPr spc="-150" dirty="0">
                <a:solidFill>
                  <a:srgbClr val="538DD3"/>
                </a:solidFill>
                <a:latin typeface="Cambria"/>
                <a:cs typeface="Cambria"/>
              </a:rPr>
              <a:t>⦿</a:t>
            </a:r>
            <a:r>
              <a:rPr lang="el-GR" spc="35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lang="el-GR" spc="40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lang="en-US" i="1" dirty="0">
                <a:latin typeface="Cambria"/>
                <a:cs typeface="Cambria"/>
              </a:rPr>
              <a:t>stalking</a:t>
            </a:r>
            <a:endParaRPr lang="el-GR" i="1"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endParaRPr lang="el-GR" i="1"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lang="el-GR" spc="-150" dirty="0">
                <a:solidFill>
                  <a:srgbClr val="538DD3"/>
                </a:solidFill>
                <a:latin typeface="Cambria"/>
                <a:cs typeface="Cambria"/>
              </a:rPr>
              <a:t>⦿</a:t>
            </a:r>
            <a:r>
              <a:rPr lang="el-GR" spc="40" dirty="0">
                <a:solidFill>
                  <a:srgbClr val="538DD3"/>
                </a:solidFill>
                <a:latin typeface="Cambria"/>
                <a:cs typeface="Cambria"/>
              </a:rPr>
              <a:t> </a:t>
            </a:r>
            <a:r>
              <a:rPr lang="el-GR" i="1" spc="-10" dirty="0">
                <a:latin typeface="Cambria"/>
              </a:rPr>
              <a:t>Σύνδρομο Μινχάουζεν δια Αντιπροσώπου-</a:t>
            </a:r>
            <a:r>
              <a:rPr lang="el-GR" i="1" spc="-10" dirty="0" err="1">
                <a:latin typeface="Cambria"/>
              </a:rPr>
              <a:t>Munchausen</a:t>
            </a:r>
            <a:r>
              <a:rPr lang="el-GR" i="1" spc="-10" dirty="0">
                <a:latin typeface="Cambria"/>
              </a:rPr>
              <a:t> </a:t>
            </a:r>
            <a:r>
              <a:rPr lang="el-GR" i="1" spc="-10" dirty="0" err="1">
                <a:latin typeface="Cambria"/>
              </a:rPr>
              <a:t>Syndrome</a:t>
            </a:r>
            <a:r>
              <a:rPr lang="el-GR" i="1" spc="-10" dirty="0">
                <a:latin typeface="Cambria"/>
              </a:rPr>
              <a:t> </a:t>
            </a:r>
            <a:r>
              <a:rPr lang="el-GR" i="1" spc="-10" dirty="0" err="1">
                <a:latin typeface="Cambria"/>
              </a:rPr>
              <a:t>by</a:t>
            </a:r>
            <a:r>
              <a:rPr lang="el-GR" i="1" spc="-10" dirty="0">
                <a:latin typeface="Cambria"/>
              </a:rPr>
              <a:t> Proxy, «Πλασματική διαταραχή επιβαλλόμενη σε άλλον» (DSM-V) </a:t>
            </a:r>
          </a:p>
          <a:p>
            <a:pPr marL="12700" algn="just">
              <a:lnSpc>
                <a:spcPct val="100000"/>
              </a:lnSpc>
            </a:pPr>
            <a:endParaRPr lang="el-GR" i="1" spc="-10" dirty="0">
              <a:latin typeface="Cambria"/>
            </a:endParaRPr>
          </a:p>
          <a:p>
            <a:pPr marL="12700" algn="just">
              <a:lnSpc>
                <a:spcPct val="100000"/>
              </a:lnSpc>
            </a:pPr>
            <a:r>
              <a:rPr lang="el-GR" spc="-150" dirty="0">
                <a:solidFill>
                  <a:srgbClr val="538DD3"/>
                </a:solidFill>
                <a:latin typeface="Cambria"/>
                <a:cs typeface="Cambria"/>
              </a:rPr>
              <a:t>⦿</a:t>
            </a:r>
            <a:r>
              <a:rPr lang="el-GR" spc="40" dirty="0">
                <a:solidFill>
                  <a:srgbClr val="538DD3"/>
                </a:solidFill>
                <a:latin typeface="Cambria"/>
                <a:cs typeface="Cambria"/>
              </a:rPr>
              <a:t>  </a:t>
            </a:r>
            <a:r>
              <a:rPr lang="el-GR" i="1" spc="-10" dirty="0">
                <a:latin typeface="Cambria"/>
              </a:rPr>
              <a:t>Σύνδρομο του τρανταγμένου-</a:t>
            </a:r>
            <a:r>
              <a:rPr lang="el-GR" i="1" spc="-10" dirty="0" err="1">
                <a:latin typeface="Cambria"/>
              </a:rPr>
              <a:t>δονημένου</a:t>
            </a:r>
            <a:r>
              <a:rPr lang="el-GR" i="1" spc="-10" dirty="0">
                <a:latin typeface="Cambria"/>
              </a:rPr>
              <a:t> παιδιού</a:t>
            </a:r>
            <a:endParaRPr lang="en-US" i="1" spc="-10" dirty="0">
              <a:latin typeface="Cambria"/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6A518781-9134-4C98-1F11-32AEEEBB1A8A}"/>
              </a:ext>
            </a:extLst>
          </p:cNvPr>
          <p:cNvSpPr txBox="1">
            <a:spLocks/>
          </p:cNvSpPr>
          <p:nvPr/>
        </p:nvSpPr>
        <p:spPr>
          <a:xfrm>
            <a:off x="2195744" y="204186"/>
            <a:ext cx="10439400" cy="372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i="1" spc="-10" dirty="0">
                <a:solidFill>
                  <a:srgbClr val="C00000"/>
                </a:solidFill>
                <a:latin typeface="Cambria"/>
                <a:ea typeface="+mn-ea"/>
              </a:rPr>
              <a:t>Μορφές- Είδη Παιδικής Κακοποίησης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4CE4A5-2165-430F-0AF5-4FD01EFB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76" y="1166961"/>
            <a:ext cx="4191925" cy="33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0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D5AC35-2F80-C36B-85C6-92DBDFDD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σύνδρομο του «αμέτοχου θεατή»</a:t>
            </a:r>
            <a:br>
              <a:rPr lang="el-GR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l-GR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525C1A-0F7B-FA1D-C05C-2CFD1E986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paidi klaiiei">
            <a:extLst>
              <a:ext uri="{FF2B5EF4-FFF2-40B4-BE49-F238E27FC236}">
                <a16:creationId xmlns:a16="http://schemas.microsoft.com/office/drawing/2014/main" id="{393E51B6-335E-EA2E-3279-E960AC6F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39" y="1825625"/>
            <a:ext cx="6867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4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EF6006D-DC98-2758-0BBE-D48982110B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350" y="1031875"/>
            <a:ext cx="6614414" cy="228600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3B6A9248-778D-4415-EEA7-7AECA96DAF42}"/>
              </a:ext>
            </a:extLst>
          </p:cNvPr>
          <p:cNvSpPr txBox="1"/>
          <p:nvPr/>
        </p:nvSpPr>
        <p:spPr>
          <a:xfrm>
            <a:off x="533806" y="1473453"/>
            <a:ext cx="8379459" cy="41376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80" dirty="0">
                <a:latin typeface="Cambria"/>
                <a:cs typeface="Cambria"/>
              </a:rPr>
              <a:t>Το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φαινόμενο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της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θέασης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βίας</a:t>
            </a:r>
            <a:r>
              <a:rPr sz="2000" dirty="0">
                <a:latin typeface="Cambria"/>
                <a:cs typeface="Cambria"/>
              </a:rPr>
              <a:t> είναι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μια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μορφή</a:t>
            </a:r>
            <a:r>
              <a:rPr sz="2000" spc="4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κακομεταχείρισης</a:t>
            </a:r>
            <a:r>
              <a:rPr sz="2000" spc="4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που </a:t>
            </a:r>
            <a:r>
              <a:rPr sz="2000" dirty="0">
                <a:latin typeface="Cambria"/>
                <a:cs typeface="Cambria"/>
              </a:rPr>
              <a:t> μπορεί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10" dirty="0">
                <a:latin typeface="Cambria"/>
                <a:cs typeface="Cambria"/>
              </a:rPr>
              <a:t>να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προκαλέσει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βραχυπρόθεσμες,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μεσοπρόθεσμες</a:t>
            </a:r>
            <a:r>
              <a:rPr sz="2000" dirty="0">
                <a:latin typeface="Cambria"/>
                <a:cs typeface="Cambria"/>
              </a:rPr>
              <a:t> και 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μακροπρόθεσμες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βλαβερές συνέπειες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σε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παιδιά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εφήβους</a:t>
            </a:r>
          </a:p>
          <a:p>
            <a:pPr marL="21590">
              <a:lnSpc>
                <a:spcPct val="100000"/>
              </a:lnSpc>
              <a:spcBef>
                <a:spcPts val="1789"/>
              </a:spcBef>
            </a:pPr>
            <a:r>
              <a:rPr sz="2000" b="1" spc="-5" dirty="0">
                <a:latin typeface="Cambria"/>
                <a:cs typeface="Cambria"/>
              </a:rPr>
              <a:t>επηρεάζει</a:t>
            </a:r>
            <a:r>
              <a:rPr sz="2000" b="1" spc="15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διάφορους</a:t>
            </a:r>
            <a:r>
              <a:rPr sz="2000" b="1" spc="5" dirty="0">
                <a:latin typeface="Cambria"/>
                <a:cs typeface="Cambria"/>
              </a:rPr>
              <a:t> </a:t>
            </a:r>
            <a:r>
              <a:rPr sz="2000" b="1" spc="-20" dirty="0">
                <a:latin typeface="Cambria"/>
                <a:cs typeface="Cambria"/>
              </a:rPr>
              <a:t>τομείς</a:t>
            </a:r>
            <a:r>
              <a:rPr sz="2000" b="1" dirty="0">
                <a:latin typeface="Cambria"/>
                <a:cs typeface="Cambria"/>
              </a:rPr>
              <a:t> </a:t>
            </a:r>
            <a:r>
              <a:rPr sz="2000" b="1" spc="-15" dirty="0">
                <a:latin typeface="Cambria"/>
                <a:cs typeface="Cambria"/>
              </a:rPr>
              <a:t>λειτουργικότητας:</a:t>
            </a:r>
            <a:endParaRPr sz="2000" dirty="0">
              <a:latin typeface="Cambria"/>
              <a:cs typeface="Cambria"/>
            </a:endParaRPr>
          </a:p>
          <a:p>
            <a:pPr marL="21590">
              <a:lnSpc>
                <a:spcPct val="100000"/>
              </a:lnSpc>
              <a:tabLst>
                <a:tab pos="314325" algn="l"/>
              </a:tabLst>
            </a:pPr>
            <a:r>
              <a:rPr sz="1400" spc="-150" dirty="0">
                <a:solidFill>
                  <a:srgbClr val="538DD3"/>
                </a:solidFill>
                <a:latin typeface="Cambria"/>
                <a:cs typeface="Cambria"/>
              </a:rPr>
              <a:t>⦿	</a:t>
            </a:r>
            <a:r>
              <a:rPr sz="2000" spc="15" dirty="0">
                <a:latin typeface="Cambria"/>
                <a:cs typeface="Cambria"/>
              </a:rPr>
              <a:t>ψυχολογικό,</a:t>
            </a:r>
            <a:endParaRPr sz="2000" dirty="0">
              <a:latin typeface="Cambria"/>
              <a:cs typeface="Cambria"/>
            </a:endParaRPr>
          </a:p>
          <a:p>
            <a:pPr marL="21590">
              <a:lnSpc>
                <a:spcPct val="100000"/>
              </a:lnSpc>
              <a:tabLst>
                <a:tab pos="314325" algn="l"/>
              </a:tabLst>
            </a:pPr>
            <a:r>
              <a:rPr sz="1400" spc="-150" dirty="0">
                <a:solidFill>
                  <a:srgbClr val="538DD3"/>
                </a:solidFill>
                <a:latin typeface="Cambria"/>
                <a:cs typeface="Cambria"/>
              </a:rPr>
              <a:t>⦿	</a:t>
            </a:r>
            <a:r>
              <a:rPr sz="2000" spc="10" dirty="0">
                <a:latin typeface="Cambria"/>
                <a:cs typeface="Cambria"/>
              </a:rPr>
              <a:t>συναισθηματικό,</a:t>
            </a:r>
            <a:endParaRPr sz="2000" dirty="0">
              <a:latin typeface="Cambria"/>
              <a:cs typeface="Cambria"/>
            </a:endParaRPr>
          </a:p>
          <a:p>
            <a:pPr marL="21590">
              <a:lnSpc>
                <a:spcPct val="100000"/>
              </a:lnSpc>
              <a:tabLst>
                <a:tab pos="314325" algn="l"/>
              </a:tabLst>
            </a:pPr>
            <a:r>
              <a:rPr sz="1400" spc="-150" dirty="0">
                <a:solidFill>
                  <a:srgbClr val="538DD3"/>
                </a:solidFill>
                <a:latin typeface="Cambria"/>
                <a:cs typeface="Cambria"/>
              </a:rPr>
              <a:t>⦿	</a:t>
            </a:r>
            <a:r>
              <a:rPr sz="2000" spc="20" dirty="0">
                <a:latin typeface="Cambria"/>
                <a:cs typeface="Cambria"/>
              </a:rPr>
              <a:t>σχεσιακό,</a:t>
            </a:r>
            <a:endParaRPr sz="2000" dirty="0">
              <a:latin typeface="Cambria"/>
              <a:cs typeface="Cambria"/>
            </a:endParaRPr>
          </a:p>
          <a:p>
            <a:pPr marL="21590">
              <a:lnSpc>
                <a:spcPct val="100000"/>
              </a:lnSpc>
              <a:tabLst>
                <a:tab pos="314325" algn="l"/>
              </a:tabLst>
            </a:pPr>
            <a:r>
              <a:rPr sz="1400" spc="-150" dirty="0">
                <a:solidFill>
                  <a:srgbClr val="538DD3"/>
                </a:solidFill>
                <a:latin typeface="Cambria"/>
                <a:cs typeface="Cambria"/>
              </a:rPr>
              <a:t>⦿	</a:t>
            </a:r>
            <a:r>
              <a:rPr sz="2000" spc="20" dirty="0">
                <a:latin typeface="Cambria"/>
                <a:cs typeface="Cambria"/>
              </a:rPr>
              <a:t>διανοητικό,</a:t>
            </a:r>
            <a:endParaRPr sz="2000" dirty="0">
              <a:latin typeface="Cambria"/>
              <a:cs typeface="Cambria"/>
            </a:endParaRPr>
          </a:p>
          <a:p>
            <a:pPr marL="21590">
              <a:lnSpc>
                <a:spcPts val="2395"/>
              </a:lnSpc>
              <a:spcBef>
                <a:spcPts val="15"/>
              </a:spcBef>
              <a:tabLst>
                <a:tab pos="314325" algn="l"/>
              </a:tabLst>
            </a:pPr>
            <a:r>
              <a:rPr sz="1400" spc="-150" dirty="0">
                <a:solidFill>
                  <a:srgbClr val="538DD3"/>
                </a:solidFill>
                <a:latin typeface="Cambria"/>
                <a:cs typeface="Cambria"/>
              </a:rPr>
              <a:t>⦿	</a:t>
            </a:r>
            <a:r>
              <a:rPr sz="2000" dirty="0">
                <a:latin typeface="Cambria"/>
                <a:cs typeface="Cambria"/>
              </a:rPr>
              <a:t>συμπεριφορικό,</a:t>
            </a:r>
          </a:p>
          <a:p>
            <a:pPr marL="21590">
              <a:lnSpc>
                <a:spcPts val="2395"/>
              </a:lnSpc>
              <a:tabLst>
                <a:tab pos="314325" algn="l"/>
              </a:tabLst>
            </a:pPr>
            <a:r>
              <a:rPr sz="1400" spc="-150" dirty="0">
                <a:solidFill>
                  <a:srgbClr val="538DD3"/>
                </a:solidFill>
                <a:latin typeface="Cambria"/>
                <a:cs typeface="Cambria"/>
              </a:rPr>
              <a:t>⦿	</a:t>
            </a:r>
            <a:r>
              <a:rPr sz="2000" spc="25" dirty="0">
                <a:latin typeface="Cambria"/>
                <a:cs typeface="Cambria"/>
              </a:rPr>
              <a:t>κοινωνικό.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 dirty="0">
              <a:latin typeface="Cambria"/>
              <a:cs typeface="Cambria"/>
            </a:endParaRPr>
          </a:p>
          <a:p>
            <a:pPr marL="12700">
              <a:lnSpc>
                <a:spcPts val="2395"/>
              </a:lnSpc>
            </a:pPr>
            <a:endParaRPr sz="2000" dirty="0">
              <a:latin typeface="Cambria"/>
              <a:cs typeface="Cambria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71F3650-61B6-CD49-98A3-7C177B7A03F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7276" y="2476914"/>
            <a:ext cx="2831978" cy="2455414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8F89BCD-8E94-64E4-678E-578F5575134E}"/>
              </a:ext>
            </a:extLst>
          </p:cNvPr>
          <p:cNvSpPr txBox="1"/>
          <p:nvPr/>
        </p:nvSpPr>
        <p:spPr>
          <a:xfrm>
            <a:off x="319596" y="5038817"/>
            <a:ext cx="10928412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90" dirty="0">
                <a:latin typeface="Cambria"/>
                <a:cs typeface="Cambria"/>
              </a:rPr>
              <a:t>Το</a:t>
            </a:r>
            <a:r>
              <a:rPr sz="2000" b="1" spc="-8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DSM-V</a:t>
            </a:r>
            <a:r>
              <a:rPr sz="2000" b="1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περιλαμβάνει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την 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ενδοοικογενειακή βία </a:t>
            </a:r>
            <a:r>
              <a:rPr sz="2000" dirty="0">
                <a:latin typeface="Cambria"/>
                <a:cs typeface="Cambria"/>
              </a:rPr>
              <a:t>και </a:t>
            </a:r>
            <a:r>
              <a:rPr sz="2000" spc="-5" dirty="0">
                <a:latin typeface="Cambria"/>
                <a:cs typeface="Cambria"/>
              </a:rPr>
              <a:t>την μαρτυρία 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βίας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ανάμεσα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στις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αιτίες</a:t>
            </a:r>
            <a:r>
              <a:rPr sz="2000" spc="1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του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PTSD</a:t>
            </a:r>
            <a:r>
              <a:rPr lang="el-GR" sz="2000" spc="-10" dirty="0">
                <a:latin typeface="Cambria"/>
                <a:cs typeface="Cambria"/>
              </a:rPr>
              <a:t>. </a:t>
            </a:r>
            <a:r>
              <a:rPr sz="2000" spc="-5" dirty="0" err="1">
                <a:latin typeface="Cambria"/>
                <a:cs typeface="Cambria"/>
              </a:rPr>
              <a:t>Είν</a:t>
            </a:r>
            <a:r>
              <a:rPr sz="2000" spc="-5" dirty="0">
                <a:latin typeface="Cambria"/>
                <a:cs typeface="Cambria"/>
              </a:rPr>
              <a:t>αι</a:t>
            </a:r>
            <a:r>
              <a:rPr sz="2000" spc="260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ένα</a:t>
            </a:r>
            <a:r>
              <a:rPr sz="2000" spc="25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τραύμα</a:t>
            </a:r>
            <a:r>
              <a:rPr sz="2000" spc="26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που</a:t>
            </a:r>
            <a:r>
              <a:rPr sz="2000" spc="26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έχει</a:t>
            </a:r>
            <a:r>
              <a:rPr sz="2000" spc="24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οριστεί</a:t>
            </a:r>
            <a:r>
              <a:rPr sz="2000" spc="24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ως</a:t>
            </a:r>
            <a:r>
              <a:rPr sz="2000" spc="2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ο</a:t>
            </a:r>
            <a:r>
              <a:rPr lang="el-GR" sz="2000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«πόνος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των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αδύναμων»,</a:t>
            </a:r>
            <a:r>
              <a:rPr sz="2000" dirty="0">
                <a:latin typeface="Cambria"/>
                <a:cs typeface="Cambria"/>
              </a:rPr>
              <a:t> και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παραλύει, 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αφαιρεί</a:t>
            </a:r>
            <a:r>
              <a:rPr sz="2000" dirty="0">
                <a:latin typeface="Cambria"/>
                <a:cs typeface="Cambria"/>
              </a:rPr>
              <a:t> τη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δύναμη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για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αντίδραση,</a:t>
            </a:r>
            <a:r>
              <a:rPr sz="2000" dirty="0">
                <a:latin typeface="Cambria"/>
                <a:cs typeface="Cambria"/>
              </a:rPr>
              <a:t> και 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αφήνει</a:t>
            </a:r>
            <a:r>
              <a:rPr sz="2000" dirty="0">
                <a:latin typeface="Cambria"/>
                <a:cs typeface="Cambria"/>
              </a:rPr>
              <a:t> καταβεβλημένο</a:t>
            </a:r>
            <a:r>
              <a:rPr sz="2000" spc="44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όποιον</a:t>
            </a:r>
            <a:r>
              <a:rPr sz="2000" spc="434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το </a:t>
            </a:r>
            <a:r>
              <a:rPr sz="2000" spc="-5" dirty="0">
                <a:latin typeface="Cambria"/>
                <a:cs typeface="Cambria"/>
              </a:rPr>
              <a:t> βιώνει.</a:t>
            </a:r>
            <a:r>
              <a:rPr lang="el-GR" sz="2000" spc="-5" dirty="0">
                <a:latin typeface="Cambria"/>
                <a:cs typeface="Cambria"/>
              </a:rPr>
              <a:t>  </a:t>
            </a:r>
            <a:r>
              <a:rPr sz="2000" dirty="0">
                <a:latin typeface="Cambria"/>
                <a:cs typeface="Cambria"/>
              </a:rPr>
              <a:t>(Herman,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2005)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3012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AFE329D8-3322-0BA0-B257-C3762915D1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352425"/>
            <a:ext cx="6463283" cy="409575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83D0ABAF-3A0F-F1FA-7AF8-5F7658E0104F}"/>
              </a:ext>
            </a:extLst>
          </p:cNvPr>
          <p:cNvSpPr txBox="1"/>
          <p:nvPr/>
        </p:nvSpPr>
        <p:spPr>
          <a:xfrm>
            <a:off x="104775" y="2495550"/>
            <a:ext cx="5640070" cy="292067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04800" marR="293370" indent="-292735">
              <a:lnSpc>
                <a:spcPts val="2160"/>
              </a:lnSpc>
              <a:spcBef>
                <a:spcPts val="375"/>
              </a:spcBef>
              <a:tabLst>
                <a:tab pos="304800" algn="l"/>
              </a:tabLst>
            </a:pPr>
            <a:r>
              <a:rPr sz="1400" spc="-150" dirty="0">
                <a:solidFill>
                  <a:srgbClr val="538DD3"/>
                </a:solidFill>
                <a:latin typeface="Cambria"/>
                <a:cs typeface="Cambria"/>
              </a:rPr>
              <a:t>⦿	</a:t>
            </a:r>
            <a:r>
              <a:rPr sz="2000" spc="-10" dirty="0">
                <a:latin typeface="Cambria"/>
                <a:cs typeface="Cambria"/>
              </a:rPr>
              <a:t>Υποφέρουν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από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διπλό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τραύμα: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τη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δραματική</a:t>
            </a:r>
          </a:p>
          <a:p>
            <a:pPr marL="304800">
              <a:lnSpc>
                <a:spcPts val="2160"/>
              </a:lnSpc>
            </a:pPr>
            <a:r>
              <a:rPr sz="2000" spc="-5" dirty="0">
                <a:latin typeface="Cambria"/>
                <a:cs typeface="Cambria"/>
              </a:rPr>
              <a:t>απώλεια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της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μητέρας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τους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την</a:t>
            </a:r>
            <a:endParaRPr sz="2000" dirty="0">
              <a:latin typeface="Cambria"/>
              <a:cs typeface="Cambria"/>
            </a:endParaRPr>
          </a:p>
          <a:p>
            <a:pPr marL="304800">
              <a:lnSpc>
                <a:spcPts val="2280"/>
              </a:lnSpc>
            </a:pPr>
            <a:r>
              <a:rPr sz="2000" spc="-5" dirty="0">
                <a:latin typeface="Cambria"/>
                <a:cs typeface="Cambria"/>
              </a:rPr>
              <a:t>«απώλεια»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του πατέρα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τους </a:t>
            </a:r>
            <a:r>
              <a:rPr sz="2000" dirty="0">
                <a:latin typeface="Cambria"/>
                <a:cs typeface="Cambria"/>
              </a:rPr>
              <a:t>συγχρόνως</a:t>
            </a:r>
          </a:p>
          <a:p>
            <a:pPr marL="12700">
              <a:lnSpc>
                <a:spcPts val="2280"/>
              </a:lnSpc>
              <a:spcBef>
                <a:spcPts val="960"/>
              </a:spcBef>
              <a:tabLst>
                <a:tab pos="304800" algn="l"/>
              </a:tabLst>
            </a:pPr>
            <a:r>
              <a:rPr sz="1400" spc="-150" dirty="0">
                <a:solidFill>
                  <a:srgbClr val="538DD3"/>
                </a:solidFill>
                <a:latin typeface="Cambria"/>
                <a:cs typeface="Cambria"/>
              </a:rPr>
              <a:t>⦿	</a:t>
            </a:r>
            <a:r>
              <a:rPr sz="2000" dirty="0">
                <a:latin typeface="Cambria"/>
                <a:cs typeface="Cambria"/>
              </a:rPr>
              <a:t>Περνάνε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από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μια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τραυματική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διαδικασία</a:t>
            </a:r>
          </a:p>
          <a:p>
            <a:pPr marL="304800">
              <a:lnSpc>
                <a:spcPts val="2280"/>
              </a:lnSpc>
            </a:pPr>
            <a:r>
              <a:rPr sz="2000" spc="-5" dirty="0">
                <a:latin typeface="Cambria"/>
                <a:cs typeface="Cambria"/>
              </a:rPr>
              <a:t>πένθους</a:t>
            </a:r>
            <a:endParaRPr sz="2000" dirty="0">
              <a:latin typeface="Cambria"/>
              <a:cs typeface="Cambria"/>
            </a:endParaRPr>
          </a:p>
          <a:p>
            <a:pPr marL="12700">
              <a:lnSpc>
                <a:spcPts val="2285"/>
              </a:lnSpc>
              <a:spcBef>
                <a:spcPts val="950"/>
              </a:spcBef>
              <a:tabLst>
                <a:tab pos="304800" algn="l"/>
              </a:tabLst>
            </a:pPr>
            <a:r>
              <a:rPr sz="1400" spc="-150" dirty="0">
                <a:solidFill>
                  <a:srgbClr val="538DD3"/>
                </a:solidFill>
                <a:latin typeface="Cambria"/>
                <a:cs typeface="Cambria"/>
              </a:rPr>
              <a:t>⦿	</a:t>
            </a:r>
            <a:r>
              <a:rPr sz="2000" spc="-5" dirty="0">
                <a:latin typeface="Cambria"/>
                <a:cs typeface="Cambria"/>
              </a:rPr>
              <a:t>Οι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ψυχοπαθολογικές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συνέπειες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το </a:t>
            </a:r>
            <a:r>
              <a:rPr sz="2000" spc="45" dirty="0">
                <a:latin typeface="Cambria"/>
                <a:cs typeface="Cambria"/>
              </a:rPr>
              <a:t>PTSD</a:t>
            </a:r>
            <a:endParaRPr sz="2000" dirty="0">
              <a:latin typeface="Cambria"/>
              <a:cs typeface="Cambria"/>
            </a:endParaRPr>
          </a:p>
          <a:p>
            <a:pPr marL="304800" marR="683895">
              <a:lnSpc>
                <a:spcPts val="2160"/>
              </a:lnSpc>
              <a:spcBef>
                <a:spcPts val="160"/>
              </a:spcBef>
            </a:pPr>
            <a:r>
              <a:rPr sz="2000" dirty="0">
                <a:latin typeface="Cambria"/>
                <a:cs typeface="Cambria"/>
              </a:rPr>
              <a:t>μπορεί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να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είναι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ιδιαιτέρως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πολύπλοκα.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Τραυματική </a:t>
            </a:r>
            <a:r>
              <a:rPr sz="2000" spc="-5" dirty="0">
                <a:latin typeface="Cambria"/>
                <a:cs typeface="Cambria"/>
              </a:rPr>
              <a:t>απώλεια. Δευτερογενής 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τραυματισμός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BFD4A-33E4-21DF-F4EA-95330CE34944}"/>
              </a:ext>
            </a:extLst>
          </p:cNvPr>
          <p:cNvSpPr txBox="1"/>
          <p:nvPr/>
        </p:nvSpPr>
        <p:spPr>
          <a:xfrm>
            <a:off x="1" y="885825"/>
            <a:ext cx="11991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l-GR" sz="2000" spc="-5" dirty="0">
                <a:latin typeface="Cambria"/>
                <a:cs typeface="Cambria"/>
              </a:rPr>
              <a:t>Ιδιαίτερης</a:t>
            </a:r>
            <a:r>
              <a:rPr lang="el-GR" sz="2000" spc="240" dirty="0">
                <a:latin typeface="Cambria"/>
                <a:cs typeface="Cambria"/>
              </a:rPr>
              <a:t> </a:t>
            </a:r>
            <a:r>
              <a:rPr lang="el-GR" sz="2000" spc="-10" dirty="0">
                <a:latin typeface="Cambria"/>
                <a:cs typeface="Cambria"/>
              </a:rPr>
              <a:t>σημασίας</a:t>
            </a:r>
            <a:r>
              <a:rPr lang="el-GR" sz="2000" spc="245" dirty="0">
                <a:latin typeface="Cambria"/>
                <a:cs typeface="Cambria"/>
              </a:rPr>
              <a:t> </a:t>
            </a:r>
            <a:r>
              <a:rPr lang="el-GR" sz="2000" dirty="0">
                <a:latin typeface="Cambria"/>
                <a:cs typeface="Cambria"/>
              </a:rPr>
              <a:t>είναι</a:t>
            </a:r>
            <a:r>
              <a:rPr lang="el-GR" sz="2000" spc="215" dirty="0">
                <a:latin typeface="Cambria"/>
                <a:cs typeface="Cambria"/>
              </a:rPr>
              <a:t> </a:t>
            </a:r>
            <a:r>
              <a:rPr lang="el-GR" sz="2000" dirty="0">
                <a:latin typeface="Cambria"/>
                <a:cs typeface="Cambria"/>
              </a:rPr>
              <a:t>η</a:t>
            </a:r>
            <a:r>
              <a:rPr lang="el-GR" sz="2000" spc="235" dirty="0">
                <a:latin typeface="Cambria"/>
                <a:cs typeface="Cambria"/>
              </a:rPr>
              <a:t> </a:t>
            </a:r>
            <a:r>
              <a:rPr lang="el-GR" sz="2000" spc="-25" dirty="0">
                <a:latin typeface="Cambria"/>
                <a:cs typeface="Cambria"/>
              </a:rPr>
              <a:t>κατάσταση</a:t>
            </a:r>
            <a:r>
              <a:rPr lang="el-GR" sz="2000" spc="229" dirty="0">
                <a:latin typeface="Cambria"/>
                <a:cs typeface="Cambria"/>
              </a:rPr>
              <a:t> </a:t>
            </a:r>
            <a:r>
              <a:rPr lang="el-GR" sz="2000" spc="-20" dirty="0">
                <a:latin typeface="Cambria"/>
                <a:cs typeface="Cambria"/>
              </a:rPr>
              <a:t>των</a:t>
            </a:r>
            <a:r>
              <a:rPr lang="el-GR" sz="2000" spc="235" dirty="0">
                <a:latin typeface="Cambria"/>
                <a:cs typeface="Cambria"/>
              </a:rPr>
              <a:t> </a:t>
            </a:r>
            <a:r>
              <a:rPr lang="el-GR" sz="2000" spc="-5" dirty="0">
                <a:latin typeface="Cambria"/>
                <a:cs typeface="Cambria"/>
              </a:rPr>
              <a:t>ορφανών</a:t>
            </a:r>
            <a:r>
              <a:rPr lang="el-GR" sz="2000" spc="240" dirty="0">
                <a:latin typeface="Cambria"/>
                <a:cs typeface="Cambria"/>
              </a:rPr>
              <a:t> </a:t>
            </a:r>
            <a:r>
              <a:rPr lang="el-GR" sz="2000" spc="-5" dirty="0">
                <a:latin typeface="Cambria"/>
                <a:cs typeface="Cambria"/>
              </a:rPr>
              <a:t>που</a:t>
            </a:r>
            <a:r>
              <a:rPr lang="el-GR" sz="2000" spc="235" dirty="0">
                <a:latin typeface="Cambria"/>
                <a:cs typeface="Cambria"/>
              </a:rPr>
              <a:t> </a:t>
            </a:r>
            <a:r>
              <a:rPr lang="el-GR" sz="2000" spc="-15" dirty="0">
                <a:latin typeface="Cambria"/>
                <a:cs typeface="Cambria"/>
              </a:rPr>
              <a:t>αποκαλούνται  </a:t>
            </a:r>
            <a:r>
              <a:rPr lang="el-GR" sz="2000" spc="-5" dirty="0">
                <a:latin typeface="Cambria"/>
                <a:cs typeface="Cambria"/>
              </a:rPr>
              <a:t>«ιδιαίτερα»,</a:t>
            </a:r>
            <a:r>
              <a:rPr lang="el-GR" sz="2000" spc="615" dirty="0">
                <a:latin typeface="Cambria"/>
                <a:cs typeface="Cambria"/>
              </a:rPr>
              <a:t> </a:t>
            </a:r>
            <a:r>
              <a:rPr lang="el-GR" sz="2000" spc="-15" dirty="0">
                <a:latin typeface="Cambria"/>
                <a:cs typeface="Cambria"/>
              </a:rPr>
              <a:t>θύματα  </a:t>
            </a:r>
            <a:r>
              <a:rPr lang="el-GR" sz="2000" spc="-5" dirty="0">
                <a:latin typeface="Cambria"/>
                <a:cs typeface="Cambria"/>
              </a:rPr>
              <a:t>που </a:t>
            </a:r>
            <a:r>
              <a:rPr lang="el-GR" sz="2000" spc="-10" dirty="0">
                <a:latin typeface="Cambria"/>
                <a:cs typeface="Cambria"/>
              </a:rPr>
              <a:t>έχουν</a:t>
            </a:r>
            <a:r>
              <a:rPr lang="el-GR" sz="2000" spc="615" dirty="0">
                <a:latin typeface="Cambria"/>
                <a:cs typeface="Cambria"/>
              </a:rPr>
              <a:t> </a:t>
            </a:r>
            <a:r>
              <a:rPr lang="el-GR" sz="2000" dirty="0">
                <a:latin typeface="Cambria"/>
                <a:cs typeface="Cambria"/>
              </a:rPr>
              <a:t>γίνει </a:t>
            </a:r>
            <a:r>
              <a:rPr lang="el-GR" sz="2000" spc="-10" dirty="0">
                <a:latin typeface="Cambria"/>
                <a:cs typeface="Cambria"/>
              </a:rPr>
              <a:t>μάρτυρες  βίας </a:t>
            </a:r>
            <a:r>
              <a:rPr lang="el-GR" sz="2000" spc="-5" dirty="0">
                <a:latin typeface="Cambria"/>
                <a:cs typeface="Cambria"/>
              </a:rPr>
              <a:t>λόγω δολοφονίας, πολλαπλής</a:t>
            </a:r>
            <a:r>
              <a:rPr lang="el-GR" sz="2000" spc="-10" dirty="0">
                <a:latin typeface="Cambria"/>
                <a:cs typeface="Cambria"/>
              </a:rPr>
              <a:t> </a:t>
            </a:r>
            <a:r>
              <a:rPr lang="el-GR" sz="2000" spc="-5" dirty="0">
                <a:latin typeface="Cambria"/>
                <a:cs typeface="Cambria"/>
              </a:rPr>
              <a:t>δολοφονίας, </a:t>
            </a:r>
            <a:r>
              <a:rPr lang="el-GR" sz="2000" dirty="0">
                <a:latin typeface="Cambria"/>
                <a:cs typeface="Cambria"/>
              </a:rPr>
              <a:t>ή</a:t>
            </a:r>
            <a:r>
              <a:rPr lang="el-GR" sz="2000" spc="-10" dirty="0">
                <a:latin typeface="Cambria"/>
                <a:cs typeface="Cambria"/>
              </a:rPr>
              <a:t> </a:t>
            </a:r>
            <a:r>
              <a:rPr lang="el-GR" sz="2000" spc="-5" dirty="0">
                <a:latin typeface="Cambria"/>
                <a:cs typeface="Cambria"/>
              </a:rPr>
              <a:t>δολοφονίας</a:t>
            </a:r>
            <a:r>
              <a:rPr lang="el-GR" sz="2000" dirty="0">
                <a:latin typeface="Cambria"/>
                <a:cs typeface="Cambria"/>
              </a:rPr>
              <a:t> </a:t>
            </a:r>
            <a:r>
              <a:rPr lang="el-GR" sz="2000" spc="-15" dirty="0">
                <a:latin typeface="Cambria"/>
                <a:cs typeface="Cambria"/>
              </a:rPr>
              <a:t>και</a:t>
            </a:r>
            <a:r>
              <a:rPr lang="el-GR" sz="2000" spc="-10" dirty="0">
                <a:latin typeface="Cambria"/>
                <a:cs typeface="Cambria"/>
              </a:rPr>
              <a:t> </a:t>
            </a:r>
            <a:r>
              <a:rPr lang="el-GR" sz="2000" spc="-20" dirty="0">
                <a:latin typeface="Cambria"/>
                <a:cs typeface="Cambria"/>
              </a:rPr>
              <a:t>αυτοκτονίας.</a:t>
            </a:r>
            <a:endParaRPr lang="el-GR" sz="2000" dirty="0">
              <a:latin typeface="Cambria"/>
              <a:cs typeface="Cambria"/>
            </a:endParaRPr>
          </a:p>
        </p:txBody>
      </p:sp>
      <p:pic>
        <p:nvPicPr>
          <p:cNvPr id="2050" name="Picture 2" descr="Παιδική Κακοποίηση και Άγχος ως Ενήλικες">
            <a:extLst>
              <a:ext uri="{FF2B5EF4-FFF2-40B4-BE49-F238E27FC236}">
                <a16:creationId xmlns:a16="http://schemas.microsoft.com/office/drawing/2014/main" id="{F3D6B567-A562-DDE9-96B9-D0FF0096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2595562"/>
            <a:ext cx="5790198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674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1244</Words>
  <Application>Microsoft Office PowerPoint</Application>
  <PresentationFormat>Ευρεία οθόνη</PresentationFormat>
  <Paragraphs>171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3" baseType="lpstr">
      <vt:lpstr>Arial</vt:lpstr>
      <vt:lpstr>Arial MT</vt:lpstr>
      <vt:lpstr>Calibri</vt:lpstr>
      <vt:lpstr>Calibri Light</vt:lpstr>
      <vt:lpstr>Cambria</vt:lpstr>
      <vt:lpstr>Roboto</vt:lpstr>
      <vt:lpstr>Source Sans Pro</vt:lpstr>
      <vt:lpstr>Symbol</vt:lpstr>
      <vt:lpstr>Times New Roman</vt:lpstr>
      <vt:lpstr>Verdana</vt:lpstr>
      <vt:lpstr>Θέμα του Office</vt:lpstr>
      <vt:lpstr>Η οικογένεια από «τόπο προστασίας» σε «τόπο θυματοποίησης» </vt:lpstr>
      <vt:lpstr>Ενδοοικογενειακή βία </vt:lpstr>
      <vt:lpstr>Η ενδοοικογενειακή βία :</vt:lpstr>
      <vt:lpstr>Παρουσίαση του PowerPoint</vt:lpstr>
      <vt:lpstr>Μορφές ενδοοικογενειακής βίας</vt:lpstr>
      <vt:lpstr>Παρουσίαση του PowerPoint</vt:lpstr>
      <vt:lpstr>Το σύνδρομο του «αμέτοχου θεατή» </vt:lpstr>
      <vt:lpstr>Παρουσίαση του PowerPoint</vt:lpstr>
      <vt:lpstr>Παρουσίαση του PowerPoint</vt:lpstr>
      <vt:lpstr>Επιπτώσεις της ενδοοικογενειακής κακοποίησης στα παιδιά </vt:lpstr>
      <vt:lpstr>Επιπτώσεις της ενδοοικογενειακής κακοποίησης στα παιδιά </vt:lpstr>
      <vt:lpstr>Παράγοντες κίνδυνου για την παιδική κακοποίηση </vt:lpstr>
      <vt:lpstr>Παράγοντες κίνδυνου για την παιδική κακοποίηση </vt:lpstr>
      <vt:lpstr>   Χαρακτηριστικά μιας δυσλειτουργικής οικογένειας</vt:lpstr>
      <vt:lpstr>Τα ψυχοπαθολογικά χαρακτηριστικά των δραστών </vt:lpstr>
      <vt:lpstr>Χαρακτηριστικά θύτη </vt:lpstr>
      <vt:lpstr>Παρουσίαση του PowerPoint</vt:lpstr>
      <vt:lpstr>Παρουσίαση του PowerPoint</vt:lpstr>
      <vt:lpstr>Αντιμετώπιση της παιδικής κακοποίησης 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lazaros bisbas</dc:creator>
  <cp:lastModifiedBy>lazaros bisbas</cp:lastModifiedBy>
  <cp:revision>24</cp:revision>
  <dcterms:created xsi:type="dcterms:W3CDTF">2022-10-11T10:04:28Z</dcterms:created>
  <dcterms:modified xsi:type="dcterms:W3CDTF">2022-10-16T17:19:30Z</dcterms:modified>
</cp:coreProperties>
</file>