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8" r:id="rId4"/>
    <p:sldId id="257" r:id="rId5"/>
    <p:sldId id="259" r:id="rId6"/>
    <p:sldId id="260" r:id="rId7"/>
    <p:sldId id="261" r:id="rId8"/>
    <p:sldId id="262" r:id="rId9"/>
    <p:sldId id="265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A650F-EF9E-4ED6-A7CC-3EA2AC3231F8}" type="doc">
      <dgm:prSet loTypeId="urn:microsoft.com/office/officeart/2005/8/layout/hierarchy3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14228B7-EFAD-4AC1-9526-1F073AB3EFF0}">
      <dgm:prSet custT="1"/>
      <dgm:spPr/>
      <dgm:t>
        <a:bodyPr/>
        <a:lstStyle/>
        <a:p>
          <a:r>
            <a:rPr lang="el-GR" sz="2000" b="1" dirty="0"/>
            <a:t>Παράγοντες σε προσωπικό επίπεδο</a:t>
          </a:r>
          <a:endParaRPr lang="en-US" sz="2000" dirty="0"/>
        </a:p>
      </dgm:t>
    </dgm:pt>
    <dgm:pt modelId="{8AFB6AD6-E620-4E37-86FE-084F0C9C70DC}" type="parTrans" cxnId="{320620E2-8D88-49CF-BAED-B9603FBCB397}">
      <dgm:prSet/>
      <dgm:spPr/>
      <dgm:t>
        <a:bodyPr/>
        <a:lstStyle/>
        <a:p>
          <a:endParaRPr lang="en-US"/>
        </a:p>
      </dgm:t>
    </dgm:pt>
    <dgm:pt modelId="{381ABBA7-5C9B-49F5-9380-BE1F297178EF}" type="sibTrans" cxnId="{320620E2-8D88-49CF-BAED-B9603FBCB397}">
      <dgm:prSet/>
      <dgm:spPr/>
      <dgm:t>
        <a:bodyPr/>
        <a:lstStyle/>
        <a:p>
          <a:endParaRPr lang="en-US"/>
        </a:p>
      </dgm:t>
    </dgm:pt>
    <dgm:pt modelId="{E07FE094-13D5-4C2A-9F4F-BE9700C277F3}">
      <dgm:prSet custT="1"/>
      <dgm:spPr/>
      <dgm:t>
        <a:bodyPr/>
        <a:lstStyle/>
        <a:p>
          <a:r>
            <a:rPr lang="el-GR" sz="2000" b="1" dirty="0"/>
            <a:t>Παράγοντες σε διαπροσωπικό επίπεδο</a:t>
          </a:r>
          <a:endParaRPr lang="en-US" sz="2000" dirty="0"/>
        </a:p>
      </dgm:t>
    </dgm:pt>
    <dgm:pt modelId="{5B639F6C-AEA9-4916-A083-E9410F428443}" type="parTrans" cxnId="{1AFFE8FE-C8AC-42F2-91D1-465F6D6C7E87}">
      <dgm:prSet/>
      <dgm:spPr/>
      <dgm:t>
        <a:bodyPr/>
        <a:lstStyle/>
        <a:p>
          <a:endParaRPr lang="en-US"/>
        </a:p>
      </dgm:t>
    </dgm:pt>
    <dgm:pt modelId="{3ABED7C2-5021-4976-9509-FFEC3AA322F2}" type="sibTrans" cxnId="{1AFFE8FE-C8AC-42F2-91D1-465F6D6C7E87}">
      <dgm:prSet/>
      <dgm:spPr/>
      <dgm:t>
        <a:bodyPr/>
        <a:lstStyle/>
        <a:p>
          <a:endParaRPr lang="en-US"/>
        </a:p>
      </dgm:t>
    </dgm:pt>
    <dgm:pt modelId="{4A1D8D3F-1B90-4B02-A743-E1927E518234}">
      <dgm:prSet/>
      <dgm:spPr/>
      <dgm:t>
        <a:bodyPr/>
        <a:lstStyle/>
        <a:p>
          <a:r>
            <a:rPr lang="el-GR" b="1" dirty="0"/>
            <a:t>Παράγοντες σε επίπεδο κοινωνικών συνθηκών</a:t>
          </a:r>
          <a:endParaRPr lang="en-US" dirty="0"/>
        </a:p>
      </dgm:t>
    </dgm:pt>
    <dgm:pt modelId="{E2B96907-D43E-44DD-8873-DF024E493CB1}" type="parTrans" cxnId="{792727CE-4023-4038-BBEC-FC047DDA1196}">
      <dgm:prSet/>
      <dgm:spPr/>
      <dgm:t>
        <a:bodyPr/>
        <a:lstStyle/>
        <a:p>
          <a:endParaRPr lang="en-US"/>
        </a:p>
      </dgm:t>
    </dgm:pt>
    <dgm:pt modelId="{93320FE2-395B-43A5-A450-B92C6A016939}" type="sibTrans" cxnId="{792727CE-4023-4038-BBEC-FC047DDA1196}">
      <dgm:prSet/>
      <dgm:spPr/>
      <dgm:t>
        <a:bodyPr/>
        <a:lstStyle/>
        <a:p>
          <a:endParaRPr lang="en-US"/>
        </a:p>
      </dgm:t>
    </dgm:pt>
    <dgm:pt modelId="{96CCC2E9-4D56-43E8-A752-CA65BDD686C5}" type="pres">
      <dgm:prSet presAssocID="{F36A650F-EF9E-4ED6-A7CC-3EA2AC3231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D665DD-840B-4212-810F-8CA578152834}" type="pres">
      <dgm:prSet presAssocID="{214228B7-EFAD-4AC1-9526-1F073AB3EFF0}" presName="root" presStyleCnt="0"/>
      <dgm:spPr/>
    </dgm:pt>
    <dgm:pt modelId="{35DB13BB-7600-4FC6-B69D-EF7523550994}" type="pres">
      <dgm:prSet presAssocID="{214228B7-EFAD-4AC1-9526-1F073AB3EFF0}" presName="rootComposite" presStyleCnt="0"/>
      <dgm:spPr/>
    </dgm:pt>
    <dgm:pt modelId="{8C9DBE5C-996B-4D63-B434-FDC78CDF254F}" type="pres">
      <dgm:prSet presAssocID="{214228B7-EFAD-4AC1-9526-1F073AB3EFF0}" presName="rootText" presStyleLbl="node1" presStyleIdx="0" presStyleCnt="3" custScaleX="115095" custScaleY="208553"/>
      <dgm:spPr/>
    </dgm:pt>
    <dgm:pt modelId="{EAFE0E74-11F8-43C2-88CC-5328124F4880}" type="pres">
      <dgm:prSet presAssocID="{214228B7-EFAD-4AC1-9526-1F073AB3EFF0}" presName="rootConnector" presStyleLbl="node1" presStyleIdx="0" presStyleCnt="3"/>
      <dgm:spPr/>
    </dgm:pt>
    <dgm:pt modelId="{B7416194-E9A1-460C-80C0-867044BF7BEA}" type="pres">
      <dgm:prSet presAssocID="{214228B7-EFAD-4AC1-9526-1F073AB3EFF0}" presName="childShape" presStyleCnt="0"/>
      <dgm:spPr/>
    </dgm:pt>
    <dgm:pt modelId="{861D8DEA-CD94-4AF2-AFE7-4DFCC88F74C5}" type="pres">
      <dgm:prSet presAssocID="{E07FE094-13D5-4C2A-9F4F-BE9700C277F3}" presName="root" presStyleCnt="0"/>
      <dgm:spPr/>
    </dgm:pt>
    <dgm:pt modelId="{53B96178-EFD9-4D1D-8236-1CFC69721EBF}" type="pres">
      <dgm:prSet presAssocID="{E07FE094-13D5-4C2A-9F4F-BE9700C277F3}" presName="rootComposite" presStyleCnt="0"/>
      <dgm:spPr/>
    </dgm:pt>
    <dgm:pt modelId="{55168995-2D83-4476-80E2-A4FE56A51E85}" type="pres">
      <dgm:prSet presAssocID="{E07FE094-13D5-4C2A-9F4F-BE9700C277F3}" presName="rootText" presStyleLbl="node1" presStyleIdx="1" presStyleCnt="3" custScaleX="127963" custScaleY="202028"/>
      <dgm:spPr/>
    </dgm:pt>
    <dgm:pt modelId="{19BBBDCE-C6EC-4DC4-99FC-865CF20901AA}" type="pres">
      <dgm:prSet presAssocID="{E07FE094-13D5-4C2A-9F4F-BE9700C277F3}" presName="rootConnector" presStyleLbl="node1" presStyleIdx="1" presStyleCnt="3"/>
      <dgm:spPr/>
    </dgm:pt>
    <dgm:pt modelId="{8FEF2709-E71B-4105-AEBC-8C764BF67A6C}" type="pres">
      <dgm:prSet presAssocID="{E07FE094-13D5-4C2A-9F4F-BE9700C277F3}" presName="childShape" presStyleCnt="0"/>
      <dgm:spPr/>
    </dgm:pt>
    <dgm:pt modelId="{17ED3688-66D5-4D92-888F-F432D7C3E029}" type="pres">
      <dgm:prSet presAssocID="{4A1D8D3F-1B90-4B02-A743-E1927E518234}" presName="root" presStyleCnt="0"/>
      <dgm:spPr/>
    </dgm:pt>
    <dgm:pt modelId="{46430305-20C4-42D0-9A17-B350323088D4}" type="pres">
      <dgm:prSet presAssocID="{4A1D8D3F-1B90-4B02-A743-E1927E518234}" presName="rootComposite" presStyleCnt="0"/>
      <dgm:spPr/>
    </dgm:pt>
    <dgm:pt modelId="{0ADD6BF1-261A-42B0-9985-FA2CF37AA10D}" type="pres">
      <dgm:prSet presAssocID="{4A1D8D3F-1B90-4B02-A743-E1927E518234}" presName="rootText" presStyleLbl="node1" presStyleIdx="2" presStyleCnt="3" custScaleX="112922" custScaleY="204638"/>
      <dgm:spPr/>
    </dgm:pt>
    <dgm:pt modelId="{7C6D493A-86FA-4CB2-B1D9-BA9000732706}" type="pres">
      <dgm:prSet presAssocID="{4A1D8D3F-1B90-4B02-A743-E1927E518234}" presName="rootConnector" presStyleLbl="node1" presStyleIdx="2" presStyleCnt="3"/>
      <dgm:spPr/>
    </dgm:pt>
    <dgm:pt modelId="{527824AF-10A3-4C74-ADDD-5043288B5A91}" type="pres">
      <dgm:prSet presAssocID="{4A1D8D3F-1B90-4B02-A743-E1927E518234}" presName="childShape" presStyleCnt="0"/>
      <dgm:spPr/>
    </dgm:pt>
  </dgm:ptLst>
  <dgm:cxnLst>
    <dgm:cxn modelId="{E85B9917-FEBA-4952-AA55-A0C461BD6733}" type="presOf" srcId="{E07FE094-13D5-4C2A-9F4F-BE9700C277F3}" destId="{19BBBDCE-C6EC-4DC4-99FC-865CF20901AA}" srcOrd="1" destOrd="0" presId="urn:microsoft.com/office/officeart/2005/8/layout/hierarchy3"/>
    <dgm:cxn modelId="{657EC024-3427-49F2-A32A-C30DFEACFF0C}" type="presOf" srcId="{E07FE094-13D5-4C2A-9F4F-BE9700C277F3}" destId="{55168995-2D83-4476-80E2-A4FE56A51E85}" srcOrd="0" destOrd="0" presId="urn:microsoft.com/office/officeart/2005/8/layout/hierarchy3"/>
    <dgm:cxn modelId="{72798962-0535-4FD1-8D62-60112DF71379}" type="presOf" srcId="{F36A650F-EF9E-4ED6-A7CC-3EA2AC3231F8}" destId="{96CCC2E9-4D56-43E8-A752-CA65BDD686C5}" srcOrd="0" destOrd="0" presId="urn:microsoft.com/office/officeart/2005/8/layout/hierarchy3"/>
    <dgm:cxn modelId="{9DBBDC4D-3712-46B0-9ACF-1BF22433D426}" type="presOf" srcId="{214228B7-EFAD-4AC1-9526-1F073AB3EFF0}" destId="{EAFE0E74-11F8-43C2-88CC-5328124F4880}" srcOrd="1" destOrd="0" presId="urn:microsoft.com/office/officeart/2005/8/layout/hierarchy3"/>
    <dgm:cxn modelId="{713A5B4E-AB8D-4A79-BBD8-0D17633E2BA8}" type="presOf" srcId="{4A1D8D3F-1B90-4B02-A743-E1927E518234}" destId="{7C6D493A-86FA-4CB2-B1D9-BA9000732706}" srcOrd="1" destOrd="0" presId="urn:microsoft.com/office/officeart/2005/8/layout/hierarchy3"/>
    <dgm:cxn modelId="{D8B1865A-C8AC-4B7C-B854-DEF66CEC6CC5}" type="presOf" srcId="{214228B7-EFAD-4AC1-9526-1F073AB3EFF0}" destId="{8C9DBE5C-996B-4D63-B434-FDC78CDF254F}" srcOrd="0" destOrd="0" presId="urn:microsoft.com/office/officeart/2005/8/layout/hierarchy3"/>
    <dgm:cxn modelId="{792727CE-4023-4038-BBEC-FC047DDA1196}" srcId="{F36A650F-EF9E-4ED6-A7CC-3EA2AC3231F8}" destId="{4A1D8D3F-1B90-4B02-A743-E1927E518234}" srcOrd="2" destOrd="0" parTransId="{E2B96907-D43E-44DD-8873-DF024E493CB1}" sibTransId="{93320FE2-395B-43A5-A450-B92C6A016939}"/>
    <dgm:cxn modelId="{AACA38DF-840A-4EE6-B396-7F690FB07B28}" type="presOf" srcId="{4A1D8D3F-1B90-4B02-A743-E1927E518234}" destId="{0ADD6BF1-261A-42B0-9985-FA2CF37AA10D}" srcOrd="0" destOrd="0" presId="urn:microsoft.com/office/officeart/2005/8/layout/hierarchy3"/>
    <dgm:cxn modelId="{320620E2-8D88-49CF-BAED-B9603FBCB397}" srcId="{F36A650F-EF9E-4ED6-A7CC-3EA2AC3231F8}" destId="{214228B7-EFAD-4AC1-9526-1F073AB3EFF0}" srcOrd="0" destOrd="0" parTransId="{8AFB6AD6-E620-4E37-86FE-084F0C9C70DC}" sibTransId="{381ABBA7-5C9B-49F5-9380-BE1F297178EF}"/>
    <dgm:cxn modelId="{1AFFE8FE-C8AC-42F2-91D1-465F6D6C7E87}" srcId="{F36A650F-EF9E-4ED6-A7CC-3EA2AC3231F8}" destId="{E07FE094-13D5-4C2A-9F4F-BE9700C277F3}" srcOrd="1" destOrd="0" parTransId="{5B639F6C-AEA9-4916-A083-E9410F428443}" sibTransId="{3ABED7C2-5021-4976-9509-FFEC3AA322F2}"/>
    <dgm:cxn modelId="{DD21DEA1-3EB0-4422-8061-7172A3396AAF}" type="presParOf" srcId="{96CCC2E9-4D56-43E8-A752-CA65BDD686C5}" destId="{25D665DD-840B-4212-810F-8CA578152834}" srcOrd="0" destOrd="0" presId="urn:microsoft.com/office/officeart/2005/8/layout/hierarchy3"/>
    <dgm:cxn modelId="{5508E4FD-2EBB-40BC-A3CB-B8E85AA57CF8}" type="presParOf" srcId="{25D665DD-840B-4212-810F-8CA578152834}" destId="{35DB13BB-7600-4FC6-B69D-EF7523550994}" srcOrd="0" destOrd="0" presId="urn:microsoft.com/office/officeart/2005/8/layout/hierarchy3"/>
    <dgm:cxn modelId="{225865D9-D5CF-4261-BFC3-97E4DAC54C9C}" type="presParOf" srcId="{35DB13BB-7600-4FC6-B69D-EF7523550994}" destId="{8C9DBE5C-996B-4D63-B434-FDC78CDF254F}" srcOrd="0" destOrd="0" presId="urn:microsoft.com/office/officeart/2005/8/layout/hierarchy3"/>
    <dgm:cxn modelId="{958C979E-9C46-4823-BF05-2EBED69091E3}" type="presParOf" srcId="{35DB13BB-7600-4FC6-B69D-EF7523550994}" destId="{EAFE0E74-11F8-43C2-88CC-5328124F4880}" srcOrd="1" destOrd="0" presId="urn:microsoft.com/office/officeart/2005/8/layout/hierarchy3"/>
    <dgm:cxn modelId="{B9EFF92C-F4A9-4E47-B0BD-EC03C53B0C36}" type="presParOf" srcId="{25D665DD-840B-4212-810F-8CA578152834}" destId="{B7416194-E9A1-460C-80C0-867044BF7BEA}" srcOrd="1" destOrd="0" presId="urn:microsoft.com/office/officeart/2005/8/layout/hierarchy3"/>
    <dgm:cxn modelId="{0AA1A242-39C7-46DB-B887-CF287BAE0E78}" type="presParOf" srcId="{96CCC2E9-4D56-43E8-A752-CA65BDD686C5}" destId="{861D8DEA-CD94-4AF2-AFE7-4DFCC88F74C5}" srcOrd="1" destOrd="0" presId="urn:microsoft.com/office/officeart/2005/8/layout/hierarchy3"/>
    <dgm:cxn modelId="{8FB1BA95-E8CC-4C5E-A078-8D95FF2B8675}" type="presParOf" srcId="{861D8DEA-CD94-4AF2-AFE7-4DFCC88F74C5}" destId="{53B96178-EFD9-4D1D-8236-1CFC69721EBF}" srcOrd="0" destOrd="0" presId="urn:microsoft.com/office/officeart/2005/8/layout/hierarchy3"/>
    <dgm:cxn modelId="{D89B60A6-05CB-4806-AE30-625F2A4FA490}" type="presParOf" srcId="{53B96178-EFD9-4D1D-8236-1CFC69721EBF}" destId="{55168995-2D83-4476-80E2-A4FE56A51E85}" srcOrd="0" destOrd="0" presId="urn:microsoft.com/office/officeart/2005/8/layout/hierarchy3"/>
    <dgm:cxn modelId="{13A55EE5-0F75-49B3-BA83-127406CDAC1B}" type="presParOf" srcId="{53B96178-EFD9-4D1D-8236-1CFC69721EBF}" destId="{19BBBDCE-C6EC-4DC4-99FC-865CF20901AA}" srcOrd="1" destOrd="0" presId="urn:microsoft.com/office/officeart/2005/8/layout/hierarchy3"/>
    <dgm:cxn modelId="{59A4826C-5DBF-45E2-A6CE-964E66097CF8}" type="presParOf" srcId="{861D8DEA-CD94-4AF2-AFE7-4DFCC88F74C5}" destId="{8FEF2709-E71B-4105-AEBC-8C764BF67A6C}" srcOrd="1" destOrd="0" presId="urn:microsoft.com/office/officeart/2005/8/layout/hierarchy3"/>
    <dgm:cxn modelId="{AE5D879A-99BA-4AA1-A41A-78A654D8E384}" type="presParOf" srcId="{96CCC2E9-4D56-43E8-A752-CA65BDD686C5}" destId="{17ED3688-66D5-4D92-888F-F432D7C3E029}" srcOrd="2" destOrd="0" presId="urn:microsoft.com/office/officeart/2005/8/layout/hierarchy3"/>
    <dgm:cxn modelId="{F59F28DD-13D2-4A72-9CBE-19038934B3D1}" type="presParOf" srcId="{17ED3688-66D5-4D92-888F-F432D7C3E029}" destId="{46430305-20C4-42D0-9A17-B350323088D4}" srcOrd="0" destOrd="0" presId="urn:microsoft.com/office/officeart/2005/8/layout/hierarchy3"/>
    <dgm:cxn modelId="{AA4BE426-03FA-4240-A5B3-DEC82CCE707A}" type="presParOf" srcId="{46430305-20C4-42D0-9A17-B350323088D4}" destId="{0ADD6BF1-261A-42B0-9985-FA2CF37AA10D}" srcOrd="0" destOrd="0" presId="urn:microsoft.com/office/officeart/2005/8/layout/hierarchy3"/>
    <dgm:cxn modelId="{F9671648-B26F-425B-9E8D-C7652AECA3D2}" type="presParOf" srcId="{46430305-20C4-42D0-9A17-B350323088D4}" destId="{7C6D493A-86FA-4CB2-B1D9-BA9000732706}" srcOrd="1" destOrd="0" presId="urn:microsoft.com/office/officeart/2005/8/layout/hierarchy3"/>
    <dgm:cxn modelId="{5EA8139E-FAE8-4C33-88FB-B0A6811E6EAC}" type="presParOf" srcId="{17ED3688-66D5-4D92-888F-F432D7C3E029}" destId="{527824AF-10A3-4C74-ADDD-5043288B5A9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9DBE5C-996B-4D63-B434-FDC78CDF254F}">
      <dsp:nvSpPr>
        <dsp:cNvPr id="0" name=""/>
        <dsp:cNvSpPr/>
      </dsp:nvSpPr>
      <dsp:spPr>
        <a:xfrm>
          <a:off x="2713" y="1535438"/>
          <a:ext cx="1691905" cy="15328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/>
            <a:t>Παράγοντες σε προσωπικό επίπεδο</a:t>
          </a:r>
          <a:endParaRPr lang="en-US" sz="2000" kern="1200" dirty="0"/>
        </a:p>
      </dsp:txBody>
      <dsp:txXfrm>
        <a:off x="47609" y="1580334"/>
        <a:ext cx="1602113" cy="1443080"/>
      </dsp:txXfrm>
    </dsp:sp>
    <dsp:sp modelId="{55168995-2D83-4476-80E2-A4FE56A51E85}">
      <dsp:nvSpPr>
        <dsp:cNvPr id="0" name=""/>
        <dsp:cNvSpPr/>
      </dsp:nvSpPr>
      <dsp:spPr>
        <a:xfrm>
          <a:off x="2062121" y="1535438"/>
          <a:ext cx="1881066" cy="14849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/>
            <a:t>Παράγοντες σε διαπροσωπικό επίπεδο</a:t>
          </a:r>
          <a:endParaRPr lang="en-US" sz="2000" kern="1200" dirty="0"/>
        </a:p>
      </dsp:txBody>
      <dsp:txXfrm>
        <a:off x="2105613" y="1578930"/>
        <a:ext cx="1794082" cy="1397929"/>
      </dsp:txXfrm>
    </dsp:sp>
    <dsp:sp modelId="{0ADD6BF1-261A-42B0-9985-FA2CF37AA10D}">
      <dsp:nvSpPr>
        <dsp:cNvPr id="0" name=""/>
        <dsp:cNvSpPr/>
      </dsp:nvSpPr>
      <dsp:spPr>
        <a:xfrm>
          <a:off x="4310689" y="1535438"/>
          <a:ext cx="1659962" cy="15040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/>
            <a:t>Παράγοντες σε επίπεδο κοινωνικών συνθηκών</a:t>
          </a:r>
          <a:endParaRPr lang="en-US" sz="2000" kern="1200" dirty="0"/>
        </a:p>
      </dsp:txBody>
      <dsp:txXfrm>
        <a:off x="4354742" y="1579491"/>
        <a:ext cx="1571856" cy="1415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4B67E9-FCE2-0F93-98A0-3856C21CE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353495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000000"/>
                </a:solidFill>
                <a:effectLst/>
                <a:latin typeface="+mn-lt"/>
                <a:ea typeface="Adobe Gothic Std B" panose="020B0800000000000000" pitchFamily="34" charset="-128"/>
              </a:rPr>
              <a:t>Πρόληψη παραγόντων υψηλού κινδύνου στην ενδοοικογενειακή επικοινωνία και ζωή</a:t>
            </a:r>
            <a:br>
              <a:rPr lang="el-GR" sz="3200" dirty="0">
                <a:effectLst/>
                <a:latin typeface="Times New Roman" panose="02020603050405020304" pitchFamily="18" charset="0"/>
                <a:ea typeface="Adobe Gothic Std B" panose="020B0800000000000000" pitchFamily="34" charset="-128"/>
              </a:rPr>
            </a:br>
            <a:endParaRPr lang="el-GR" sz="3200" dirty="0">
              <a:ea typeface="Adobe Gothic Std B" panose="020B0800000000000000" pitchFamily="34" charset="-128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6EC2C35-37AD-6260-074C-C890410EB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5724" y="3279229"/>
            <a:ext cx="8673427" cy="1797742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b="1" dirty="0"/>
              <a:t>ΚΕΝΤΡΟ ΠΡΟΛΗΨΗΣ ΤΩΝ ΕΞΑΡΤΗΣΕΩΝ ΚΑΙ ΠΡΟΑΓΩΓΗΣ ΨΥΧΟΚΟΙΝΩΝΙΚΗΣ ΥΓΕΙΑΣ Ν.ΠΙΕΡΙΑΣ</a:t>
            </a:r>
          </a:p>
          <a:p>
            <a:r>
              <a:rPr lang="el-GR" sz="1600" b="1" dirty="0"/>
              <a:t>Σε συνεργασία με τον ΟΡΓΑΝΙΣΜΟ ΚΑΤΆ ΤΩΝ ΝΑΡΚΩΤΙΚΩΝ</a:t>
            </a: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BCA522DD-0AC7-E79F-D1CF-21DF41DDF9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" t="-31" r="-17" b="-31"/>
          <a:stretch>
            <a:fillRect/>
          </a:stretch>
        </p:blipFill>
        <p:spPr bwMode="auto">
          <a:xfrm>
            <a:off x="5013434" y="3074276"/>
            <a:ext cx="1702676" cy="56755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5F773485-A57D-A452-1661-551A41DF71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" t="-99" r="-73" b="-99"/>
          <a:stretch>
            <a:fillRect/>
          </a:stretch>
        </p:blipFill>
        <p:spPr bwMode="auto">
          <a:xfrm>
            <a:off x="5603243" y="4733559"/>
            <a:ext cx="734495" cy="40939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1292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41604FB-95E1-5305-3BC5-4A1DB7C77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002971"/>
            <a:ext cx="2441894" cy="2803396"/>
          </a:xfrm>
        </p:spPr>
        <p:txBody>
          <a:bodyPr>
            <a:normAutofit/>
          </a:bodyPr>
          <a:lstStyle/>
          <a:p>
            <a:pPr algn="l"/>
            <a:r>
              <a:rPr lang="el-G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Παράγοντες με βαρύνοντα ρόλο στις ενδοοικογενειακές σχέσεις (συνέχεια)</a:t>
            </a: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5994CB-914B-3F4D-48DD-45495ABE8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787" y="470916"/>
            <a:ext cx="6820438" cy="6444091"/>
          </a:xfrm>
        </p:spPr>
        <p:txBody>
          <a:bodyPr>
            <a:normAutofit lnSpcReduction="10000"/>
          </a:bodyPr>
          <a:lstStyle/>
          <a:p>
            <a:pPr marL="90170" indent="0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None/>
            </a:pPr>
            <a:endParaRPr lang="el-GR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90170" indent="0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None/>
            </a:pPr>
            <a:r>
              <a:rPr lang="el-GR" b="1" dirty="0">
                <a:latin typeface="Arial" panose="020B0604020202020204" pitchFamily="34" charset="0"/>
                <a:ea typeface="Times New Roman" panose="02020603050405020304" pitchFamily="18" charset="0"/>
              </a:rPr>
              <a:t>6</a:t>
            </a:r>
            <a:r>
              <a:rPr lang="el-GR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Η κακή διαπροσωπική σχέση των γονέων ή το έντονα συγκρουσιακό περιβάλλον ενός κακού διαζυγίου. </a:t>
            </a:r>
            <a:endParaRPr lang="el-GR" b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90170" indent="0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None/>
            </a:pPr>
            <a:r>
              <a:rPr lang="el-GR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Επιπτώσεις: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l-G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Αισθήματα ενοχής, ντροπή, και φόβο.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l-G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Στα βρέφη και στα νήπια μπορεί να προκαλέσουν σοβαρή συναισθηματική ανασφάλεια και να διαταράξουν τη δημιουργία δεσμού με τους γονείς.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l-G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Στα μεγαλύτερα παιδιά και στους εφήβους αποτελούν αιτία διαταραχών συμπεριφοράς τόσο στα αγόρια όσο και στα κορίτσια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Σε συνδυασμό με περιορισμένες  συναισθηματικές, κοινωνικές και γνωστικές δεξιότητες του παιδιού ή μια χαμηλή εικόνα του εαυτού, μια κακή σχέση με τον ένα γονέα ή η έλλειψη υποστήριξης μεταξύ αδελφών και συνομηλίκων μπορεί να έχει τις ακόλουθες επιπτώσεις: </a:t>
            </a:r>
            <a:endParaRPr lang="el-GR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l-G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Διαταραχές διαγωγής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l-G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Αντικοινωνική συμπεριφορά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l-G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Δυσκολία στις σχέσεις με συνομηλίκους και άτομα εξουσίας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l-G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Κατάθλιψη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l-G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Χαμηλή σχολική απόδοση και χαμηλή δημιουργικότητα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l-G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Επιθετική και παρορμητική συμπεριφορά με συχνή εμπλοκή σε αντικοινωνικές συμπεριφορές σε σύγκριση με τους συνομηλίκους</a:t>
            </a:r>
            <a:r>
              <a:rPr lang="el-GR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0000"/>
              </a:lnSpc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l-GR" sz="700" dirty="0"/>
          </a:p>
        </p:txBody>
      </p:sp>
    </p:spTree>
    <p:extLst>
      <p:ext uri="{BB962C8B-B14F-4D97-AF65-F5344CB8AC3E}">
        <p14:creationId xmlns:p14="http://schemas.microsoft.com/office/powerpoint/2010/main" val="516125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B9986A0-961D-E4A9-16D2-CC0628E5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el-GR" sz="4400" b="1" u="sng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Χρειάζεται να μην ξεχνούμε ότι…</a:t>
            </a:r>
            <a:br>
              <a:rPr lang="el-GR" sz="4400" b="1" u="sng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sz="44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8BC9E1-2A5E-8D49-9155-17D4482EA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565150"/>
            <a:ext cx="5995986" cy="4566248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 Η φύση είναι σημαντικός σύμμαχος στην ανάπτυξη και διαπαιδαγώγηση του παιδιού. </a:t>
            </a:r>
            <a:endParaRPr lang="el-G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Είναι απαραίτητη η καλή αντίληψη των αναγκών και της φροντίδας του παιδιού ανάλογα με την ηλικία του και η ύπαρξη σταθερών αρχών γονικής μέριμνας</a:t>
            </a:r>
            <a:endParaRPr lang="el-G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Υπάρχει υψηλή συσχέτιση της γονικής λειτουργίας αλλά και όσων εμπλέκονται με την παιδαγωγική παιδιών με το προσωπικό τους βίωμα ως παιδιά.</a:t>
            </a: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Ενισχυτικός παράγοντας είναι οι καλές διαπροσωπικές σχέσεις μεταξύ των γονιών και γενικά των ανθρώπων που εμπλέκονται στην ανατροφή και την εκπαίδευση των παιδιών. 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Ο γονιός και οποιοσδήποτε φροντίζει παιδί μπορεί να αναζητήσει στήριξη από εξωτερικούς φορείς, όποτε νιώσει την ανάγκη.</a:t>
            </a:r>
            <a:endParaRPr lang="el-G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+mj-lt"/>
              <a:buAutoNum type="arabicParenR"/>
            </a:pPr>
            <a:endParaRPr lang="el-G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72645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529E332-1F12-4C15-9CD2-46B47C797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B70D1D9-E454-41A2-8131-F87C242E5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BD80611-E3DE-49D3-957E-D2672511E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47537A2-1EBB-45DF-81BB-24C8069BF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2D80068E-88CF-4AFA-A33B-4C67E9DA2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6D3A694A-2C63-4465-903F-2C446C2E9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2AB06086-11CF-41B2-BCA8-F4FD52333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A9322517-D640-42FC-95E7-636922C30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D353CC0-9B35-4CD3-80D4-CBE64AB17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240FB68B-B3F7-4ACD-BFA8-24993E47B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71C62F0-2D69-4E12-97FD-4FDA2443B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E29D09D3-D44B-4C33-B67D-A33A62508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F253173C-BDD8-4E76-8508-D65436C6C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98F05129-C6FB-43CA-81A0-3C0E79AEFD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DB362655-D4C7-4196-936B-1AC33DC1D2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81F342A-5654-44A6-8616-8C0E7BDF4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8D067AD4-45F5-405D-A7C5-05E2B4968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1777D4B7-909A-4179-B8F2-4A7DC7751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48BF3507-BFDE-4733-8CDF-3FDD87FAD9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84D14DCD-6EDC-4E92-ADA7-5CA3636560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C40BBA1-E470-44B7-8606-F8BCF6B96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7F90053-2737-4E1E-BDBF-D1F2DA63CC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9C47D012-ADE5-486B-A297-A95FE2F21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E063DDE-7A1D-4211-952B-F30B31DEE4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4285F20-ACED-C541-5E00-C3EA5D366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l-GR" sz="5400" b="1" i="1" dirty="0">
                <a:latin typeface="Arial Black" panose="020B0A04020102020204" pitchFamily="34" charset="0"/>
              </a:rPr>
              <a:t>ΕΥΧΑΡΙΣΤΩ</a:t>
            </a:r>
            <a:endParaRPr lang="en-US" sz="5400" b="1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78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6309CD-C749-179C-C438-408F4FF66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Συμπεριφορές υψηλού κινδύνου στα παιδιά και τους έφηβους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DDF979-FC10-7F9B-323D-9F3FDDDF5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9655" y="378372"/>
            <a:ext cx="6999890" cy="60066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b="1" dirty="0"/>
              <a:t>Πρόκειται για συμπεριφορές που χαρακτηρίζονται από διατάραξη της ψυχικής και της σωματικής υγείας, της κοινωνικής προσαρμογής και την αδυναμία ένταξης σε μια ομαλή διαδικασία ωρίμανσης που απαιτεί η ενήλικη ζωή. Ειδικότερα, χαρακτηρίζονται από φαινόμενα όπως:</a:t>
            </a:r>
          </a:p>
          <a:p>
            <a:r>
              <a:rPr lang="el-GR" sz="2000" b="1" dirty="0"/>
              <a:t>Εγκατάλειψη σχολικού περιβάλλοντος</a:t>
            </a:r>
          </a:p>
          <a:p>
            <a:r>
              <a:rPr lang="el-GR" sz="2000" b="1" dirty="0"/>
              <a:t>Ψυχοπαθολογικές διαταραχές</a:t>
            </a:r>
          </a:p>
          <a:p>
            <a:r>
              <a:rPr lang="el-GR" sz="2000" b="1" dirty="0"/>
              <a:t>Διατροφικές διαταραχές</a:t>
            </a:r>
          </a:p>
          <a:p>
            <a:r>
              <a:rPr lang="el-GR" sz="2000" b="1" dirty="0"/>
              <a:t>Παραβατική συμπεριφορά</a:t>
            </a:r>
          </a:p>
          <a:p>
            <a:r>
              <a:rPr lang="el-GR" sz="2000" b="1" dirty="0"/>
              <a:t>Επιθετική συμπεριφορά</a:t>
            </a:r>
          </a:p>
          <a:p>
            <a:r>
              <a:rPr lang="el-GR" sz="2000" b="1" dirty="0"/>
              <a:t>Πρώιμη εντατική σεξουαλική δραστηριότητα</a:t>
            </a:r>
          </a:p>
          <a:p>
            <a:r>
              <a:rPr lang="el-GR" sz="2000" b="1" dirty="0"/>
              <a:t>Χρήση ουσιών</a:t>
            </a:r>
          </a:p>
          <a:p>
            <a:r>
              <a:rPr lang="el-GR" sz="2000" b="1" dirty="0"/>
              <a:t>Εξαρτήσεις</a:t>
            </a:r>
          </a:p>
        </p:txBody>
      </p:sp>
    </p:spTree>
    <p:extLst>
      <p:ext uri="{BB962C8B-B14F-4D97-AF65-F5344CB8AC3E}">
        <p14:creationId xmlns:p14="http://schemas.microsoft.com/office/powerpoint/2010/main" val="155743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634BB2-E828-A5D0-426D-64A794211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959429"/>
            <a:ext cx="3498979" cy="3243942"/>
          </a:xfrm>
        </p:spPr>
        <p:txBody>
          <a:bodyPr>
            <a:normAutofit/>
          </a:bodyPr>
          <a:lstStyle/>
          <a:p>
            <a:r>
              <a:rPr lang="el-GR" sz="2800" b="1" dirty="0">
                <a:effectLst/>
                <a:latin typeface="+mn-lt"/>
                <a:ea typeface="Times New Roman" panose="02020603050405020304" pitchFamily="18" charset="0"/>
              </a:rPr>
              <a:t>Πρόληψη παραγόντων υψηλού κινδύνου στην ενδοοικογενειακή επικοινωνία και ζωή</a:t>
            </a:r>
            <a:br>
              <a:rPr lang="el-GR" sz="2500" dirty="0">
                <a:effectLst/>
                <a:latin typeface="+mn-lt"/>
                <a:ea typeface="Times New Roman" panose="02020603050405020304" pitchFamily="18" charset="0"/>
              </a:rPr>
            </a:br>
            <a:endParaRPr lang="el-GR" sz="2500" dirty="0">
              <a:latin typeface="+mn-lt"/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CB1CA6B2-EA02-A826-0324-7D7CF12545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659403"/>
              </p:ext>
            </p:extLst>
          </p:nvPr>
        </p:nvGraphicFramePr>
        <p:xfrm>
          <a:off x="5330003" y="1127125"/>
          <a:ext cx="5973365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211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481FCA9-7817-C15F-110E-6BA83076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l-GR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Παράγοντες σε προσωπικό επίπεδο</a:t>
            </a:r>
            <a:br>
              <a:rPr lang="el-GR" sz="20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sz="2000" dirty="0">
              <a:solidFill>
                <a:schemeClr val="accent1"/>
              </a:solidFill>
            </a:endParaRPr>
          </a:p>
        </p:txBody>
      </p:sp>
      <p:sp>
        <p:nvSpPr>
          <p:cNvPr id="7" name="Θέση περιεχομένου 2">
            <a:extLst>
              <a:ext uri="{FF2B5EF4-FFF2-40B4-BE49-F238E27FC236}">
                <a16:creationId xmlns:a16="http://schemas.microsoft.com/office/drawing/2014/main" id="{5EE4174D-E5E4-6D50-72BD-27F0427AD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1" y="2405387"/>
            <a:ext cx="9213105" cy="3910265"/>
          </a:xfrm>
        </p:spPr>
        <p:txBody>
          <a:bodyPr>
            <a:noAutofit/>
          </a:bodyPr>
          <a:lstStyle/>
          <a:p>
            <a:pPr>
              <a:buSzPct val="100000"/>
              <a:tabLst>
                <a:tab pos="457200" algn="l"/>
              </a:tabLst>
            </a:pPr>
            <a:r>
              <a:rPr lang="el-G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Βιολογικές και ψυχοσυναισθηματικές αλλαγές που βιώνουν τα μέλη της οικογένειας (αναπτυξιολογικές μεταβάσεις π.χ. στάδιο αποχωρισμού, κρίση εφηβείας, μέσης ηλικίας). </a:t>
            </a:r>
            <a:endParaRPr lang="el-GR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SzPct val="100000"/>
              <a:tabLst>
                <a:tab pos="457200" algn="l"/>
              </a:tabLst>
            </a:pPr>
            <a:r>
              <a:rPr lang="el-G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Έκτακτα ή χρόνια προβλήματα υγείας μελών της οικογένειας.</a:t>
            </a:r>
            <a:endParaRPr lang="el-GR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SzPct val="100000"/>
              <a:tabLst>
                <a:tab pos="457200" algn="l"/>
              </a:tabLst>
            </a:pPr>
            <a:r>
              <a:rPr lang="el-G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Ιδιαιτερότητες και δυσκολίες  στη συναισθηματική, κοινωνική και γνωστική ανάπτυξη των παιδιών.</a:t>
            </a:r>
            <a:endParaRPr lang="el-GR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SzPct val="100000"/>
              <a:tabLst>
                <a:tab pos="457200" algn="l"/>
              </a:tabLst>
            </a:pPr>
            <a:r>
              <a:rPr lang="el-G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Ελλιπής ή κακή επικοινωνία με το σχολικό περιβάλλον του παιδιού. </a:t>
            </a:r>
            <a:endParaRPr lang="el-GR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SzPct val="100000"/>
            </a:pPr>
            <a:r>
              <a:rPr lang="el-G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Ιστορικό τραυματικής απώλειας (φυσικής ή συναισθηματικής). </a:t>
            </a:r>
          </a:p>
          <a:p>
            <a:pPr>
              <a:buSzPct val="100000"/>
            </a:pPr>
            <a:r>
              <a:rPr lang="el-G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Ιστορικό έκθεσης σε βία, κακοποίησης ή παραμέλησης.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2425427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3D03D62-F766-767A-10C2-EB075BD72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Παράγοντες σε διαπροσωπικό επίπεδο</a:t>
            </a:r>
            <a:br>
              <a:rPr lang="el-GR" sz="20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sz="20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24F95A-6A27-2388-4A28-644E6E2BB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1" y="2225033"/>
            <a:ext cx="8565405" cy="4304912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Έλλειψη συναισθηματικού δεσμού μεταξύ παιδιών και γονιών ή προσώπων φροντιστών.</a:t>
            </a:r>
            <a:endParaRPr lang="el-G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Ελλιπής γονική μέριμνα ή παρατεταμένη προστατευτική συμπεριφορά των γονέων. </a:t>
            </a:r>
            <a:endParaRPr lang="el-G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Δυσλειτουργική οικογένεια ή/και προβληματικό διαζύγιο.</a:t>
            </a:r>
            <a:endParaRPr lang="el-G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Εξαρτητικές συμπεριφορές των γονέων.</a:t>
            </a:r>
            <a:endParaRPr lang="el-G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Συναναστροφή με συνομηλίκους με παραβατική συμπεριφορά.</a:t>
            </a:r>
            <a:endParaRPr lang="el-G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Σκηνές ενδοοικογενειακής βίας.</a:t>
            </a:r>
            <a:endParaRPr lang="el-G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Πρόωρη σεξουαλική δραστηριότητα, γάμοι σε νεαρή ηλικία ή καταναγκαστικοί γάμοι.</a:t>
            </a:r>
            <a:endParaRPr lang="el-G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601300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EE7AAE1-F37A-912B-3FE9-9F1FA3622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Παράγοντες σε επίπεδο κοινωνικών συνθηκών</a:t>
            </a:r>
            <a:br>
              <a:rPr lang="el-GR" sz="20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sz="20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86CC55-4017-1F71-56F8-6EC2C8527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346" y="2127672"/>
            <a:ext cx="8727330" cy="4535928"/>
          </a:xfrm>
        </p:spPr>
        <p:txBody>
          <a:bodyPr>
            <a:normAutofit fontScale="40000" lnSpcReduction="20000"/>
          </a:bodyPr>
          <a:lstStyle/>
          <a:p>
            <a:pPr marL="342900" lvl="0" indent="-342900">
              <a:lnSpc>
                <a:spcPct val="11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5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Η κακή προσαρμογή και ένταξη στο σχολικό περιβάλλον.</a:t>
            </a:r>
            <a:endParaRPr lang="el-GR" sz="5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5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Η φτωχή κοινωνική ζωή, ο απομονωτισμός της οικογένειας.</a:t>
            </a:r>
            <a:endParaRPr lang="el-GR" sz="5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5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Το κοινωνικό περιβάλλον όπου αναπαράγονται η βία, η χρήση αλκοόλ και ουσιών και η αντιπαράθεση με το νόμο.</a:t>
            </a:r>
            <a:endParaRPr lang="el-GR" sz="5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5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Οι οικονομικές δυσκολίες, φτώχεια, δυσκολία πρόσβασης σε βασικά κοινωνικά αγαθά, την εκπαίδευση, την υγεία.</a:t>
            </a:r>
            <a:endParaRPr lang="el-GR" sz="5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5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Η ανεπαρκής ή η απούσα κοινωνική προστασία.</a:t>
            </a:r>
            <a:endParaRPr lang="el-GR" sz="5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5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Τα τραυματικά γεγονότα όπως βία, εμπόλεμες συνθήκες, αναγκαστική μετανάστευση, φυσικές καταστροφές κ.ά.</a:t>
            </a:r>
            <a:endParaRPr lang="el-GR" sz="5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5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Τα κοινωνικά και δημογραφικά χαρακτηριστικά της κοινότητας όπου διαβιεί η οικογένεια και </a:t>
            </a:r>
            <a:r>
              <a:rPr lang="el-GR" sz="51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αλληλεπιδρά</a:t>
            </a:r>
            <a:r>
              <a:rPr lang="el-GR" sz="5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(χαμηλό κοινωνικό-οικονομικό επίπεδο, πληθυσμιακή πυκνότητα, ελλιπής κοινωνική συνοχή, μετακινούμενοι πληθυσμοί, οργάνωση συμμοριών).</a:t>
            </a:r>
            <a:endParaRPr lang="el-GR" sz="5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971489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87DF431-D65F-1D2E-BA1E-EAF51E323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068286"/>
            <a:ext cx="2441894" cy="2738081"/>
          </a:xfrm>
        </p:spPr>
        <p:txBody>
          <a:bodyPr>
            <a:normAutofit fontScale="90000"/>
          </a:bodyPr>
          <a:lstStyle/>
          <a:p>
            <a:pPr algn="l"/>
            <a:r>
              <a:rPr lang="el-G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l-G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Παράγοντες με βαρύνοντα ρόλο στις ενδοοικογενειακές σχέσεις </a:t>
            </a:r>
            <a:br>
              <a:rPr lang="el-G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721C31-4540-9484-A703-CC88D62B3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753907"/>
            <a:ext cx="6554001" cy="499284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l-G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1) Τα στάδια ψυχοσυναισθηματικών μεταβολών του παιδιού</a:t>
            </a:r>
            <a:endParaRPr lang="el-GR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000" b="1" u="none" strike="noStrike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Πρώιμος δεσμός (πρώτα 3 χρόνια) </a:t>
            </a:r>
            <a:endParaRPr lang="el-GR" sz="2000" b="1" u="sng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000" b="1" u="none" strike="noStrike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Προνηπιακή- προσχολική περίοδος</a:t>
            </a:r>
            <a:endParaRPr lang="el-GR" sz="2000" b="1" u="sng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000" b="1" u="none" strike="noStrike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Προεφηβική περίοδος πρώτη σχολική ηλικία</a:t>
            </a:r>
            <a:endParaRPr lang="el-GR" sz="2000" b="1" u="sng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000" b="1" u="none" strike="noStrike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Εφηβεία</a:t>
            </a:r>
          </a:p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el-G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3488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D04DECC-86AC-AB33-58A1-A81A7C762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34142"/>
            <a:ext cx="3456122" cy="4589717"/>
          </a:xfrm>
        </p:spPr>
        <p:txBody>
          <a:bodyPr>
            <a:normAutofit/>
          </a:bodyPr>
          <a:lstStyle/>
          <a:p>
            <a:pPr marL="228600" algn="l"/>
            <a:r>
              <a:rPr lang="el-GR" sz="3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Παράγοντες κινδύνου στην προεφηβεία και εφηβεία</a:t>
            </a:r>
            <a:br>
              <a:rPr lang="el-GR" sz="3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l-GR" sz="3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br>
              <a:rPr lang="el-GR" sz="3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sz="37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3DC0C9-D746-DC93-4C6B-E110E83FF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326571"/>
            <a:ext cx="6291943" cy="6248400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l-G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Κακές σχολικές επιδόσεις</a:t>
            </a:r>
            <a:endParaRPr lang="el-G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l-G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Συστηματική επαφή με εξαρτητικές ουσίες (κάπνισμα, χρήση αλκοόλ και ναρκωτικών ουσιών) ή εξαρτητικές συμπεριφορές (εθισμός στον τζόγο, τα διαδικτυακά παιχνίδια)</a:t>
            </a:r>
            <a:endParaRPr lang="el-G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l-G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Πρώιμη σεξουαλική δραστηριότητα</a:t>
            </a:r>
            <a:endParaRPr lang="el-G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l-G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Ανεπιθύμητη εγκυμοσύνη</a:t>
            </a:r>
            <a:endParaRPr lang="el-G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l-G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Διατροφικές διαταραχές</a:t>
            </a:r>
            <a:endParaRPr lang="el-G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l-G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Απουσία φυσικής δραστηριότητας</a:t>
            </a:r>
            <a:endParaRPr lang="el-G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l-G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Περιστατικά αυτοτραυματισμού</a:t>
            </a:r>
            <a:endParaRPr lang="el-G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l-G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Παρατεταμένες περίοδοι ψυχικού κλονισμού με ή χωρίς αυτοκτονικές απόπειρες</a:t>
            </a:r>
            <a:endParaRPr lang="el-G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2310069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F1C2241-6C05-E6B5-5CA2-CF12E8BB0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002971"/>
            <a:ext cx="2441894" cy="2803396"/>
          </a:xfrm>
        </p:spPr>
        <p:txBody>
          <a:bodyPr>
            <a:normAutofit/>
          </a:bodyPr>
          <a:lstStyle/>
          <a:p>
            <a:pPr algn="l"/>
            <a:r>
              <a:rPr lang="el-G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Παράγοντες με βαρύνοντα ρόλο στις ενδοοικογενειακές σχέσεις (συνέχεια</a:t>
            </a: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4E8096-929A-BF24-B4B8-E3A85E82E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279" y="565981"/>
            <a:ext cx="6554001" cy="5821103"/>
          </a:xfrm>
        </p:spPr>
        <p:txBody>
          <a:bodyPr>
            <a:normAutofit fontScale="92500" lnSpcReduction="20000"/>
          </a:bodyPr>
          <a:lstStyle/>
          <a:p>
            <a:pPr marL="0" indent="0">
              <a:buSzPts val="1000"/>
              <a:buNone/>
              <a:tabLst>
                <a:tab pos="457200" algn="l"/>
              </a:tabLst>
            </a:pPr>
            <a:endParaRPr lang="el-GR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el-GR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2) Κρίση μέσης ηλικίας των γονιών </a:t>
            </a:r>
          </a:p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el-GR" sz="3000" b="1" dirty="0">
                <a:latin typeface="Arial" panose="020B0604020202020204" pitchFamily="34" charset="0"/>
                <a:ea typeface="Times New Roman" panose="02020603050405020304" pitchFamily="18" charset="0"/>
              </a:rPr>
              <a:t> 3)</a:t>
            </a:r>
            <a:r>
              <a:rPr lang="el-GR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Δημιουργία συνθηκών παρατεταμένης εξάρτησης ή    αλλιώς υπερπροστατευτικότητα των γονιών.</a:t>
            </a:r>
            <a:endParaRPr lang="el-GR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el-GR" sz="30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4)</a:t>
            </a:r>
            <a:r>
              <a:rPr lang="el-GR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Η εξαρτητική και παραβατική συμπεριφορά των ενηλίκων της οικογένειας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el-GR" sz="3000" b="1" u="none" strike="noStrike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5) Περιστατικά βίας στο κοινωνικό περιβάλλον (οικογενειακό, σχολικό, της κοινότητας) που διαβιεί το παιδί</a:t>
            </a:r>
            <a:endParaRPr lang="el-GR" sz="3000" b="1" u="sng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6163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Άτλαντας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TM16401371[[fn=Άτλαντας]]</Template>
  <TotalTime>242</TotalTime>
  <Words>794</Words>
  <Application>Microsoft Office PowerPoint</Application>
  <PresentationFormat>Ευρεία οθόνη</PresentationFormat>
  <Paragraphs>84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Calibri Light</vt:lpstr>
      <vt:lpstr>Courier New</vt:lpstr>
      <vt:lpstr>Rockwell</vt:lpstr>
      <vt:lpstr>Symbol</vt:lpstr>
      <vt:lpstr>Times New Roman</vt:lpstr>
      <vt:lpstr>Wingdings</vt:lpstr>
      <vt:lpstr>Άτλαντας</vt:lpstr>
      <vt:lpstr>Πρόληψη παραγόντων υψηλού κινδύνου στην ενδοοικογενειακή επικοινωνία και ζωή </vt:lpstr>
      <vt:lpstr>Συμπεριφορές υψηλού κινδύνου στα παιδιά και τους έφηβους</vt:lpstr>
      <vt:lpstr>Πρόληψη παραγόντων υψηλού κινδύνου στην ενδοοικογενειακή επικοινωνία και ζωή </vt:lpstr>
      <vt:lpstr>Παράγοντες σε προσωπικό επίπεδο </vt:lpstr>
      <vt:lpstr>Παράγοντες σε διαπροσωπικό επίπεδο </vt:lpstr>
      <vt:lpstr>Παράγοντες σε επίπεδο κοινωνικών συνθηκών </vt:lpstr>
      <vt:lpstr> Παράγοντες με βαρύνοντα ρόλο στις ενδοοικογενειακές σχέσεις  </vt:lpstr>
      <vt:lpstr>Παράγοντες κινδύνου στην προεφηβεία και εφηβεία   </vt:lpstr>
      <vt:lpstr>Παράγοντες με βαρύνοντα ρόλο στις ενδοοικογενειακές σχέσεις (συνέχεια</vt:lpstr>
      <vt:lpstr>Παράγοντες με βαρύνοντα ρόλο στις ενδοοικογενειακές σχέσεις (συνέχεια)</vt:lpstr>
      <vt:lpstr>Χρειάζεται να μην ξεχνούμε ότι… </vt:lpstr>
      <vt:lpstr>ΕΥΧΑΡΙΣΤΩ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Πρόληψη παραγόντων υψηλού κινδύνου στην ενδοοικογενειακή επικοινωνία και ζωή </dc:title>
  <dc:creator>1</dc:creator>
  <cp:lastModifiedBy>1</cp:lastModifiedBy>
  <cp:revision>9</cp:revision>
  <dcterms:created xsi:type="dcterms:W3CDTF">2022-10-12T11:25:21Z</dcterms:created>
  <dcterms:modified xsi:type="dcterms:W3CDTF">2022-10-17T13:30:30Z</dcterms:modified>
</cp:coreProperties>
</file>